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Default Extension="mov" ContentType="video/quicktim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91" r:id="rId3"/>
    <p:sldId id="386" r:id="rId4"/>
    <p:sldId id="388" r:id="rId5"/>
    <p:sldId id="385" r:id="rId6"/>
    <p:sldId id="357" r:id="rId7"/>
    <p:sldId id="389" r:id="rId8"/>
    <p:sldId id="387" r:id="rId9"/>
    <p:sldId id="390" r:id="rId10"/>
    <p:sldId id="391" r:id="rId11"/>
    <p:sldId id="384" r:id="rId12"/>
    <p:sldId id="300" r:id="rId13"/>
    <p:sldId id="358" r:id="rId14"/>
    <p:sldId id="360" r:id="rId15"/>
    <p:sldId id="362" r:id="rId16"/>
    <p:sldId id="363" r:id="rId17"/>
    <p:sldId id="365" r:id="rId18"/>
    <p:sldId id="383" r:id="rId19"/>
    <p:sldId id="290" r:id="rId20"/>
    <p:sldId id="393" r:id="rId21"/>
    <p:sldId id="392" r:id="rId22"/>
    <p:sldId id="397" r:id="rId23"/>
    <p:sldId id="396" r:id="rId24"/>
    <p:sldId id="395" r:id="rId25"/>
    <p:sldId id="399" r:id="rId26"/>
    <p:sldId id="400" r:id="rId27"/>
    <p:sldId id="401" r:id="rId28"/>
    <p:sldId id="402" r:id="rId29"/>
    <p:sldId id="405" r:id="rId30"/>
    <p:sldId id="403" r:id="rId31"/>
    <p:sldId id="404" r:id="rId32"/>
    <p:sldId id="366" r:id="rId33"/>
    <p:sldId id="367" r:id="rId34"/>
    <p:sldId id="368" r:id="rId35"/>
    <p:sldId id="369" r:id="rId36"/>
    <p:sldId id="370" r:id="rId37"/>
    <p:sldId id="371" r:id="rId38"/>
    <p:sldId id="373" r:id="rId39"/>
    <p:sldId id="374" r:id="rId40"/>
    <p:sldId id="375" r:id="rId41"/>
    <p:sldId id="406" r:id="rId42"/>
    <p:sldId id="377" r:id="rId43"/>
    <p:sldId id="378" r:id="rId44"/>
    <p:sldId id="379" r:id="rId45"/>
    <p:sldId id="382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DE2F"/>
    <a:srgbClr val="FCCE06"/>
    <a:srgbClr val="3FB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A7CD3-FBEB-8742-AB39-2569E7DFC24A}" type="datetimeFigureOut">
              <a:rPr lang="en-US" smtClean="0"/>
              <a:t>5/12/17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FCF84-1871-674A-8A48-E0BD0AF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74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E9A52-1B87-0647-B9A5-062B93425D8E}" type="datetimeFigureOut">
              <a:rPr lang="en-US" smtClean="0"/>
              <a:t>5/12/17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7DECF-9885-CF47-A9DE-399905DD6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4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Opening Graphic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33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107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11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94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52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943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74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33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720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26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94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94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53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85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717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12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2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4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6343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897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938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26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51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079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3702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698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25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546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6613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554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954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9532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844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680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619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834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747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139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7350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Opening Graphic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18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63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504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531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76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23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5/12/17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9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5/12/17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82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5/12/17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480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5/12/17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44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5/12/17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5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5/12/17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78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5/12/17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6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5/12/17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01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5/12/17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3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5/12/17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7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5/12/17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4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E0289-5624-4645-AF2E-668A8284F770}" type="datetimeFigureOut">
              <a:rPr lang="en-US" smtClean="0"/>
              <a:t>5/12/17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82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8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2.png"/><Relationship Id="rId5" Type="http://schemas.openxmlformats.org/officeDocument/2006/relationships/hyperlink" Target="http://www.vinu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4.png"/><Relationship Id="rId5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8.pn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4.pn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1.JPG"/><Relationship Id="rId5" Type="http://schemas.openxmlformats.org/officeDocument/2006/relationships/image" Target="../media/image30.jpe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hyperlink" Target="http://www.sodexomyway.com" TargetMode="External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3.pn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8.jp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3.xml"/><Relationship Id="rId5" Type="http://schemas.openxmlformats.org/officeDocument/2006/relationships/image" Target="../media/image2.jpg"/><Relationship Id="rId6" Type="http://schemas.openxmlformats.org/officeDocument/2006/relationships/image" Target="../media/image3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0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2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Student Success Center = SSC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28650" y="1658215"/>
            <a:ext cx="7886700" cy="1325563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smtClean="0">
                <a:solidFill>
                  <a:srgbClr val="FCC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do you access the </a:t>
            </a:r>
            <a:br>
              <a:rPr lang="en-US" b="1" i="1" dirty="0" smtClean="0">
                <a:solidFill>
                  <a:srgbClr val="FCC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solidFill>
                  <a:srgbClr val="FCC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Success Center?</a:t>
            </a:r>
            <a:endParaRPr lang="en-US" b="1" i="1" dirty="0">
              <a:solidFill>
                <a:srgbClr val="FCC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472665" y="3300683"/>
            <a:ext cx="5042685" cy="3236794"/>
          </a:xfrm>
          <a:solidFill>
            <a:srgbClr val="00B0F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Success Center 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 located on the </a:t>
            </a:r>
          </a:p>
          <a:p>
            <a:pPr marL="0" indent="0" algn="ctr">
              <a:buNone/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baseline="30000" dirty="0" smtClean="0">
                <a:latin typeface="+mj-lt"/>
              </a:rPr>
              <a:t>rd</a:t>
            </a:r>
            <a:r>
              <a:rPr lang="en-US" sz="3200" dirty="0" smtClean="0">
                <a:latin typeface="+mj-lt"/>
              </a:rPr>
              <a:t> floor of Davis Hall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Hours are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0000"/>
                </a:solidFill>
                <a:latin typeface="+mj-lt"/>
              </a:rPr>
              <a:t>Monday – Friday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0000"/>
                </a:solidFill>
                <a:latin typeface="+mj-lt"/>
              </a:rPr>
              <a:t>8:00am - 4:30pm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113728"/>
            <a:ext cx="2401122" cy="3610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621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"/>
                <a:cs typeface="Arial"/>
              </a:rPr>
              <a:t>Next Session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9" name="Shape 89"/>
          <p:cNvSpPr/>
          <p:nvPr/>
        </p:nvSpPr>
        <p:spPr>
          <a:xfrm>
            <a:off x="2428547" y="3621805"/>
            <a:ext cx="601186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Parent &amp; Family Session</a:t>
            </a:r>
            <a:r>
              <a:rPr lang="en-US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9817" y="1738701"/>
            <a:ext cx="714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00"/>
                </a:solidFill>
              </a:rPr>
              <a:t>FINANCIAL SERVICES</a:t>
            </a:r>
            <a:endParaRPr lang="en-US" sz="48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34" y="2584997"/>
            <a:ext cx="7851467" cy="289222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441899" y="5616031"/>
            <a:ext cx="8229600" cy="584776"/>
          </a:xfrm>
          <a:prstGeom prst="rect">
            <a:avLst/>
          </a:prstGeom>
          <a:solidFill>
            <a:srgbClr val="3FB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Combined Areas of Bursar and Financial Aid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693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89"/>
          <p:cNvSpPr/>
          <p:nvPr/>
        </p:nvSpPr>
        <p:spPr>
          <a:xfrm>
            <a:off x="2428547" y="3621805"/>
            <a:ext cx="601186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Parent &amp; Family Session</a:t>
            </a:r>
            <a:r>
              <a:rPr lang="en-US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Financial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16" name="Shape 107"/>
          <p:cNvSpPr txBox="1">
            <a:spLocks/>
          </p:cNvSpPr>
          <p:nvPr/>
        </p:nvSpPr>
        <p:spPr>
          <a:xfrm>
            <a:off x="1193445" y="1362332"/>
            <a:ext cx="7010400" cy="1143000"/>
          </a:xfrm>
          <a:prstGeom prst="rect">
            <a:avLst/>
          </a:prstGeom>
          <a:noFill/>
          <a:ln w="9525" cap="flat" cmpd="sng">
            <a:solidFill>
              <a:srgbClr val="6363C7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60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Financial Aid</a:t>
            </a:r>
            <a:endParaRPr lang="en-US" sz="6000" b="1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1567" y="2685157"/>
            <a:ext cx="7510583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	You must complete the </a:t>
            </a:r>
            <a:r>
              <a:rPr lang="en-US" sz="3200" dirty="0">
                <a:solidFill>
                  <a:srgbClr val="FFCC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FAFSA. </a:t>
            </a:r>
            <a:endParaRPr lang="en-US" sz="32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32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Although the state deadline has passed, 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you may be eligible for federal aid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32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15" y="4206448"/>
            <a:ext cx="2374173" cy="207956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74720" y="4593193"/>
            <a:ext cx="48526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/>
              <a:t>www.fafsa.ed.gov</a:t>
            </a:r>
          </a:p>
        </p:txBody>
      </p:sp>
    </p:spTree>
    <p:extLst>
      <p:ext uri="{BB962C8B-B14F-4D97-AF65-F5344CB8AC3E}">
        <p14:creationId xmlns:p14="http://schemas.microsoft.com/office/powerpoint/2010/main" val="26508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89"/>
          <p:cNvSpPr/>
          <p:nvPr/>
        </p:nvSpPr>
        <p:spPr>
          <a:xfrm>
            <a:off x="2428547" y="3621805"/>
            <a:ext cx="601186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Parent &amp; Family Session</a:t>
            </a:r>
            <a:r>
              <a:rPr lang="en-US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Student Financial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5" name="Shape 107"/>
          <p:cNvSpPr txBox="1">
            <a:spLocks/>
          </p:cNvSpPr>
          <p:nvPr/>
        </p:nvSpPr>
        <p:spPr>
          <a:xfrm>
            <a:off x="1121527" y="1564359"/>
            <a:ext cx="7010400" cy="1143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60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Financial Aid</a:t>
            </a:r>
            <a:endParaRPr lang="en-US" sz="6000" b="1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73245" y="2572344"/>
            <a:ext cx="8001000" cy="39703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Correspondence</a:t>
            </a:r>
          </a:p>
          <a:p>
            <a:pPr algn="ctr"/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Check </a:t>
            </a:r>
            <a:r>
              <a:rPr 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your </a:t>
            </a:r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preferred </a:t>
            </a:r>
            <a:r>
              <a:rPr 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e-mail and financial aid information on </a:t>
            </a:r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your 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MyVU</a:t>
            </a:r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frequently.</a:t>
            </a:r>
          </a:p>
          <a:p>
            <a:pPr algn="ctr"/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Open </a:t>
            </a:r>
            <a:r>
              <a:rPr 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all mail from VU.</a:t>
            </a:r>
          </a:p>
          <a:p>
            <a:endParaRPr lang="en-US" sz="2000" dirty="0">
              <a:solidFill>
                <a:srgbClr val="00339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Make sure your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final high school transcript </a:t>
            </a:r>
            <a:r>
              <a:rPr lang="en-US" sz="320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(with graduation date) or GED scores are sent to the admissions office promptly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3200" dirty="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2" descr="C:\Documents and Settings\change1\Local Settings\Temporary Internet Files\Content.IE5\QZP1DJ4H\MC900440391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3588" y="1389020"/>
            <a:ext cx="1773654" cy="1773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028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1310" y="1155669"/>
            <a:ext cx="8822690" cy="5702331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Student Financial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21310" y="1540947"/>
            <a:ext cx="838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Check your financial aid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status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on MyVU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6939" t="35044" r="37572" b="4105"/>
          <a:stretch/>
        </p:blipFill>
        <p:spPr bwMode="auto">
          <a:xfrm>
            <a:off x="4712585" y="2311689"/>
            <a:ext cx="4253557" cy="440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Right Arrow 7"/>
          <p:cNvSpPr/>
          <p:nvPr/>
        </p:nvSpPr>
        <p:spPr>
          <a:xfrm rot="1594851">
            <a:off x="3723060" y="5227588"/>
            <a:ext cx="1344229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288" y="2401313"/>
            <a:ext cx="8384709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 smtClean="0">
                <a:ea typeface="Calibri"/>
                <a:cs typeface="Calibri"/>
                <a:sym typeface="Calibri"/>
              </a:rPr>
              <a:t>Go to </a:t>
            </a:r>
            <a:r>
              <a:rPr lang="en-US" sz="2800" b="1" dirty="0" smtClean="0">
                <a:ea typeface="Calibri"/>
                <a:cs typeface="Calibri"/>
                <a:sym typeface="Calibri"/>
                <a:hlinkClick r:id="rId5"/>
              </a:rPr>
              <a:t>www.vinu.edu</a:t>
            </a:r>
            <a:r>
              <a:rPr lang="en-US" sz="2800" b="1" dirty="0" smtClean="0">
                <a:ea typeface="Calibri"/>
                <a:cs typeface="Calibri"/>
                <a:sym typeface="Calibri"/>
              </a:rPr>
              <a:t> </a:t>
            </a:r>
            <a:endParaRPr lang="en-US" sz="2800" b="1" dirty="0">
              <a:ea typeface="Calibri"/>
              <a:cs typeface="Calibri"/>
              <a:sym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 smtClean="0">
                <a:ea typeface="Calibri"/>
                <a:cs typeface="Calibri"/>
                <a:sym typeface="Calibri"/>
              </a:rPr>
              <a:t>Click on </a:t>
            </a:r>
            <a:r>
              <a:rPr lang="en-US" sz="2800" b="1" dirty="0" smtClean="0">
                <a:solidFill>
                  <a:srgbClr val="FFC000"/>
                </a:solidFill>
                <a:ea typeface="Calibri"/>
                <a:cs typeface="Calibri"/>
                <a:sym typeface="Calibri"/>
              </a:rPr>
              <a:t>MyVU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 smtClean="0">
                <a:ea typeface="Calibri"/>
                <a:cs typeface="Calibri"/>
                <a:sym typeface="Calibri"/>
              </a:rPr>
              <a:t>Sign in 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 smtClean="0">
                <a:ea typeface="Calibri"/>
                <a:cs typeface="Calibri"/>
                <a:sym typeface="Calibri"/>
              </a:rPr>
              <a:t>Scroll down in </a:t>
            </a:r>
            <a:r>
              <a:rPr lang="en-US" sz="2800" b="1" dirty="0" smtClean="0">
                <a:solidFill>
                  <a:srgbClr val="FFC000"/>
                </a:solidFill>
                <a:ea typeface="Calibri"/>
                <a:cs typeface="Calibri"/>
                <a:sym typeface="Calibri"/>
              </a:rPr>
              <a:t>My Access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 smtClean="0">
                <a:ea typeface="Calibri"/>
                <a:cs typeface="Calibri"/>
                <a:sym typeface="Calibri"/>
              </a:rPr>
              <a:t>Click </a:t>
            </a:r>
            <a:r>
              <a:rPr lang="en-US" sz="2800" b="1" dirty="0" smtClean="0">
                <a:solidFill>
                  <a:srgbClr val="FFC000"/>
                </a:solidFill>
                <a:ea typeface="Calibri"/>
                <a:cs typeface="Calibri"/>
                <a:sym typeface="Calibri"/>
              </a:rPr>
              <a:t>Financial Aid Status</a:t>
            </a:r>
            <a:r>
              <a:rPr lang="en-US" sz="2800" b="1" dirty="0">
                <a:solidFill>
                  <a:srgbClr val="FFC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</a:br>
            <a:r>
              <a:rPr lang="en-US" sz="2800" b="1" dirty="0" smtClean="0">
                <a:ea typeface="Calibri"/>
                <a:cs typeface="Calibri"/>
                <a:sym typeface="Calibri"/>
              </a:rPr>
              <a:t>or</a:t>
            </a:r>
            <a:r>
              <a:rPr lang="en-US" sz="2800" b="1" dirty="0" smtClean="0">
                <a:solidFill>
                  <a:srgbClr val="00B0F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  <a:ea typeface="Calibri"/>
                <a:cs typeface="Calibri"/>
                <a:sym typeface="Calibri"/>
              </a:rPr>
              <a:t>Statement &amp; Billing</a:t>
            </a:r>
            <a:endParaRPr lang="en-US" sz="4000" dirty="0">
              <a:solidFill>
                <a:srgbClr val="FFC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7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89"/>
          <p:cNvSpPr/>
          <p:nvPr/>
        </p:nvSpPr>
        <p:spPr>
          <a:xfrm>
            <a:off x="2428547" y="3621805"/>
            <a:ext cx="601186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Parent &amp; Family Session</a:t>
            </a:r>
            <a:r>
              <a:rPr lang="en-US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Student Financial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9099" y="2246552"/>
            <a:ext cx="8385854" cy="4378534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First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e-Bill available mid-July.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E-mail notification sent to your preferred e-mail when your bill is available.</a:t>
            </a:r>
          </a:p>
          <a:p>
            <a:pPr marL="342900" indent="-342900" eaLnBrk="0" fontAlgn="base" hangingPunct="0">
              <a:spcBef>
                <a:spcPts val="12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A</a:t>
            </a:r>
            <a:r>
              <a:rPr lang="en-US" sz="2800" kern="0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mount </a:t>
            </a:r>
            <a:r>
              <a:rPr lang="en-US" sz="2800" kern="0" dirty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owed factors in any financial aid you may have</a:t>
            </a:r>
            <a:r>
              <a:rPr lang="en-US" sz="2800" kern="0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.</a:t>
            </a:r>
          </a:p>
          <a:p>
            <a:pPr marL="342900" indent="-342900" eaLnBrk="0" fontAlgn="base" hangingPunct="0">
              <a:spcBef>
                <a:spcPts val="12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Full payment OR</a:t>
            </a:r>
            <a:endParaRPr lang="en-US" sz="2800" dirty="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  <a:p>
            <a:pPr marL="342900" indent="-342900" eaLnBrk="0" fontAlgn="base" hangingPunct="0">
              <a:spcBef>
                <a:spcPts val="12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Placed on payment plan (with $30/sem. Charge</a:t>
            </a:r>
          </a:p>
          <a:p>
            <a:pPr marL="800100" lvl="1" indent="-342900" eaLnBrk="0" fontAlgn="base" hangingPunct="0">
              <a:spcBef>
                <a:spcPts val="12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1/3 balance due Aug. 1, Sept. 1, and Oct. 2</a:t>
            </a:r>
            <a:endParaRPr lang="en-US" sz="2800" dirty="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200" kern="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8" name="Shape 107"/>
          <p:cNvSpPr txBox="1">
            <a:spLocks/>
          </p:cNvSpPr>
          <p:nvPr/>
        </p:nvSpPr>
        <p:spPr>
          <a:xfrm>
            <a:off x="1002158" y="1362332"/>
            <a:ext cx="7010400" cy="1143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60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E-billing</a:t>
            </a:r>
            <a:endParaRPr lang="en-US" sz="6000" b="1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j044216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0961" y="1362332"/>
            <a:ext cx="1447800" cy="13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1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02934" y="1160979"/>
            <a:ext cx="8521167" cy="555831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1" y="213081"/>
            <a:ext cx="6842589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Student Financial Services- BlazerOne Card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pic>
        <p:nvPicPr>
          <p:cNvPr id="6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3" y="1878915"/>
            <a:ext cx="2933677" cy="1883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73" y="4077328"/>
            <a:ext cx="3106484" cy="2043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Bent-Up Arrow 7"/>
          <p:cNvSpPr/>
          <p:nvPr/>
        </p:nvSpPr>
        <p:spPr>
          <a:xfrm>
            <a:off x="5282643" y="5903442"/>
            <a:ext cx="1111229" cy="639555"/>
          </a:xfrm>
          <a:prstGeom prst="ben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236491" y="2472331"/>
            <a:ext cx="83847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000" b="1" dirty="0" smtClean="0">
                <a:ea typeface="Calibri"/>
                <a:cs typeface="Calibri"/>
                <a:sym typeface="Calibri"/>
              </a:rPr>
              <a:t>Dorms, library, bookstore, Student </a:t>
            </a:r>
          </a:p>
          <a:p>
            <a:pPr lvl="1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</a:pPr>
            <a:r>
              <a:rPr lang="en-US" sz="2000" b="1" dirty="0">
                <a:ea typeface="Calibri"/>
                <a:cs typeface="Calibri"/>
                <a:sym typeface="Calibri"/>
              </a:rPr>
              <a:t> </a:t>
            </a:r>
            <a:r>
              <a:rPr lang="en-US" sz="2000" b="1" dirty="0" smtClean="0">
                <a:ea typeface="Calibri"/>
                <a:cs typeface="Calibri"/>
                <a:sym typeface="Calibri"/>
              </a:rPr>
              <a:t>    Recreation </a:t>
            </a:r>
            <a:r>
              <a:rPr lang="en-US" sz="2000" b="1" dirty="0">
                <a:ea typeface="Calibri"/>
                <a:cs typeface="Calibri"/>
                <a:sym typeface="Calibri"/>
              </a:rPr>
              <a:t>Center &amp; activities</a:t>
            </a:r>
            <a:endParaRPr lang="en-US" sz="2000" dirty="0">
              <a:ea typeface="Calibri"/>
              <a:cs typeface="Calibri"/>
              <a:sym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000" b="1" dirty="0" smtClean="0">
                <a:ea typeface="Calibri"/>
                <a:cs typeface="Calibri"/>
                <a:sym typeface="Calibri"/>
              </a:rPr>
              <a:t>Also a debit card if you choose this option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000" dirty="0" smtClean="0">
                <a:ea typeface="Calibri"/>
                <a:cs typeface="Calibri"/>
                <a:sym typeface="Calibri"/>
              </a:rPr>
              <a:t>(Walgreen’s </a:t>
            </a:r>
            <a:r>
              <a:rPr lang="en-US" sz="2000" dirty="0">
                <a:ea typeface="Calibri"/>
                <a:cs typeface="Calibri"/>
                <a:sym typeface="Calibri"/>
              </a:rPr>
              <a:t>ATM charges no fee for </a:t>
            </a:r>
            <a:r>
              <a:rPr lang="en-US" sz="2000" dirty="0" smtClean="0">
                <a:ea typeface="Calibri"/>
                <a:cs typeface="Calibri"/>
                <a:sym typeface="Calibri"/>
              </a:rPr>
              <a:t>cash </a:t>
            </a:r>
            <a:br>
              <a:rPr lang="en-US" sz="2000" dirty="0" smtClean="0"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ea typeface="Calibri"/>
                <a:cs typeface="Calibri"/>
                <a:sym typeface="Calibri"/>
              </a:rPr>
              <a:t> withdrawal</a:t>
            </a:r>
            <a:r>
              <a:rPr lang="en-US" sz="2000" dirty="0">
                <a:ea typeface="Calibri"/>
                <a:cs typeface="Calibri"/>
                <a:sym typeface="Calibri"/>
              </a:rPr>
              <a:t>.)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endParaRPr lang="en-US" sz="2000" dirty="0">
              <a:ea typeface="Calibri"/>
              <a:cs typeface="Calibri"/>
              <a:sym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2935" y="5210036"/>
            <a:ext cx="8384709" cy="1072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000" b="1" dirty="0" smtClean="0">
                <a:ea typeface="Calibri"/>
                <a:cs typeface="Calibri"/>
                <a:sym typeface="Calibri"/>
              </a:rPr>
              <a:t>Confirm you address on </a:t>
            </a:r>
            <a:r>
              <a:rPr lang="en-US" sz="2000" b="1" dirty="0" smtClean="0">
                <a:solidFill>
                  <a:srgbClr val="00B0F0"/>
                </a:solidFill>
                <a:ea typeface="Calibri"/>
                <a:cs typeface="Calibri"/>
                <a:sym typeface="Calibri"/>
              </a:rPr>
              <a:t>MyVU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000" b="1" dirty="0" smtClean="0">
                <a:ea typeface="Calibri"/>
                <a:cs typeface="Calibri"/>
                <a:sym typeface="Calibri"/>
              </a:rPr>
              <a:t>Picture required for on-campus students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000" b="1" dirty="0" smtClean="0">
                <a:ea typeface="Calibri"/>
                <a:cs typeface="Calibri"/>
                <a:sym typeface="Calibri"/>
              </a:rPr>
              <a:t>Watch your mail for a </a:t>
            </a:r>
            <a:r>
              <a:rPr lang="en-US" sz="2000" b="1" dirty="0" smtClean="0">
                <a:solidFill>
                  <a:srgbClr val="7EDE2F"/>
                </a:solidFill>
                <a:ea typeface="Calibri"/>
                <a:cs typeface="Calibri"/>
                <a:sym typeface="Calibri"/>
              </a:rPr>
              <a:t>bright green </a:t>
            </a:r>
            <a:r>
              <a:rPr lang="en-US" sz="2000" b="1" dirty="0" smtClean="0">
                <a:ea typeface="Calibri"/>
                <a:cs typeface="Calibri"/>
                <a:sym typeface="Calibri"/>
              </a:rPr>
              <a:t>envelope</a:t>
            </a:r>
            <a:endParaRPr lang="en-US" sz="2000" dirty="0">
              <a:ea typeface="Calibri"/>
              <a:cs typeface="Calibri"/>
              <a:sym typeface="Calibri"/>
            </a:endParaRPr>
          </a:p>
        </p:txBody>
      </p:sp>
      <p:sp>
        <p:nvSpPr>
          <p:cNvPr id="12" name="Shape 107"/>
          <p:cNvSpPr txBox="1">
            <a:spLocks/>
          </p:cNvSpPr>
          <p:nvPr/>
        </p:nvSpPr>
        <p:spPr>
          <a:xfrm>
            <a:off x="2476500" y="1434520"/>
            <a:ext cx="7010400" cy="1143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Your Student </a:t>
            </a:r>
            <a:r>
              <a:rPr lang="en-US" sz="2800" b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ID with</a:t>
            </a:r>
          </a:p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on-campus functionality:</a:t>
            </a:r>
            <a:endParaRPr lang="en-US" sz="28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07"/>
          <p:cNvSpPr txBox="1">
            <a:spLocks/>
          </p:cNvSpPr>
          <p:nvPr/>
        </p:nvSpPr>
        <p:spPr>
          <a:xfrm>
            <a:off x="-726413" y="4081909"/>
            <a:ext cx="7010400" cy="1143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buSzPct val="25000"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To receive your</a:t>
            </a:r>
          </a:p>
          <a:p>
            <a:pPr>
              <a:lnSpc>
                <a:spcPct val="90000"/>
              </a:lnSpc>
              <a:spcBef>
                <a:spcPts val="0"/>
              </a:spcBef>
              <a:buSzPct val="25000"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BlazerOne Card:</a:t>
            </a:r>
            <a:endParaRPr lang="en-US" sz="28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034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"/>
                <a:cs typeface="Arial"/>
              </a:rPr>
              <a:t>Student Financial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Student Financial </a:t>
            </a:r>
            <a:r>
              <a:rPr lang="en-US" sz="2400" b="1" dirty="0">
                <a:latin typeface="Arial"/>
                <a:cs typeface="Arial"/>
              </a:rPr>
              <a:t>Services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821933" y="1160979"/>
            <a:ext cx="7479586" cy="555831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95349" y="1039481"/>
            <a:ext cx="785329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Times New Roman" panose="02020603050405020304" pitchFamily="18" charset="0"/>
                <a:cs typeface="Arial" pitchFamily="34" charset="0"/>
              </a:rPr>
              <a:t>You must 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Times New Roman" panose="02020603050405020304" pitchFamily="18" charset="0"/>
                <a:cs typeface="Arial" pitchFamily="34" charset="0"/>
              </a:rPr>
              <a:t>activate 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Times New Roman" panose="02020603050405020304" pitchFamily="18" charset="0"/>
                <a:cs typeface="Arial" pitchFamily="34" charset="0"/>
              </a:rPr>
              <a:t>your card!  </a:t>
            </a:r>
          </a:p>
          <a:p>
            <a:pPr algn="ctr"/>
            <a:endParaRPr lang="en-US" sz="800" b="1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Times New Roman" panose="02020603050405020304" pitchFamily="18" charset="0"/>
                <a:cs typeface="Arial" pitchFamily="34" charset="0"/>
              </a:rPr>
              <a:t>You choose the preference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Times New Roman" panose="02020603050405020304" pitchFamily="18" charset="0"/>
                <a:cs typeface="Arial" pitchFamily="34" charset="0"/>
              </a:rPr>
              <a:t>for any of your refunds at this time.</a:t>
            </a: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Times New Roman" panose="02020603050405020304" pitchFamily="18" charset="0"/>
                <a:cs typeface="Arial" pitchFamily="34" charset="0"/>
              </a:rPr>
              <a:t>Activation is MANDATORY;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Times New Roman" panose="02020603050405020304" pitchFamily="18" charset="0"/>
                <a:cs typeface="Arial" pitchFamily="34" charset="0"/>
              </a:rPr>
              <a:t>CHOICE of refunding is your preference!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/>
          <a:srcRect b="21144"/>
          <a:stretch/>
        </p:blipFill>
        <p:spPr>
          <a:xfrm>
            <a:off x="1168456" y="3624804"/>
            <a:ext cx="6801201" cy="3015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ight Arrow 26"/>
          <p:cNvSpPr/>
          <p:nvPr/>
        </p:nvSpPr>
        <p:spPr bwMode="auto">
          <a:xfrm>
            <a:off x="467658" y="5090413"/>
            <a:ext cx="1295400" cy="44351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u="sng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9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0" grpId="0"/>
      <p:bldP spid="11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"/>
                <a:cs typeface="Arial"/>
              </a:rPr>
              <a:t>Student Financial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schemeClr val="bg1"/>
              </a:solidFill>
              <a:latin typeface="Constantia" pitchFamily="18" charset="0"/>
            </a:endParaRPr>
          </a:p>
          <a:p>
            <a:endParaRPr lang="en-US" sz="32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521169" y="1573530"/>
            <a:ext cx="8491813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kern="0" dirty="0">
                <a:solidFill>
                  <a:srgbClr val="00B0F0"/>
                </a:solidFill>
                <a:latin typeface="+mj-lt"/>
                <a:ea typeface="+mj-ea"/>
                <a:cs typeface="Arial" panose="020B0604020202020204" pitchFamily="34" charset="0"/>
              </a:rPr>
              <a:t>STUDENT FINANCIAL SERVICES HELP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5429" y="3279279"/>
            <a:ext cx="6096000" cy="304698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Student Financial Services representatives available to help!</a:t>
            </a:r>
          </a:p>
          <a:p>
            <a:endParaRPr lang="en-US" sz="28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WHERE: Welsh Administration Bldg.</a:t>
            </a:r>
          </a:p>
          <a:p>
            <a:endParaRPr lang="en-US" sz="28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WHEN: 12:30 PM – 4:00 PM TODAY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8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http://www.rapt.org.uk/sites/default/files/16/help-and-support-sign-pos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84" r="-3195" b="-45128"/>
          <a:stretch/>
        </p:blipFill>
        <p:spPr bwMode="auto">
          <a:xfrm>
            <a:off x="6222325" y="28194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31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502">
            <a:off x="3299262" y="3543580"/>
            <a:ext cx="5853508" cy="325194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"/>
                <a:cs typeface="Arial"/>
              </a:rPr>
              <a:t>Next Session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9033" y="1711459"/>
            <a:ext cx="714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00"/>
                </a:solidFill>
              </a:rPr>
              <a:t>Welcome to Campus!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7294" y="2542456"/>
            <a:ext cx="7232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Directions &amp; Parking </a:t>
            </a:r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on Campus</a:t>
            </a:r>
          </a:p>
          <a:p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5" y="4024895"/>
            <a:ext cx="3144672" cy="22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5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"/>
                <a:cs typeface="Arial"/>
              </a:rPr>
              <a:t>Next Session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6840" y="2337794"/>
            <a:ext cx="7145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00"/>
                </a:solidFill>
              </a:rPr>
              <a:t>Student Success Center:</a:t>
            </a:r>
          </a:p>
          <a:p>
            <a:pPr algn="ctr"/>
            <a:r>
              <a:rPr lang="en-US" sz="4800" b="1" dirty="0" smtClean="0">
                <a:solidFill>
                  <a:srgbClr val="000000"/>
                </a:solidFill>
              </a:rPr>
              <a:t>The Power of the Force</a:t>
            </a:r>
            <a:endParaRPr lang="en-US" sz="4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5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Parking On Campus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828" y="1524778"/>
            <a:ext cx="8494396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600" u="none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</a:t>
            </a:r>
            <a:r>
              <a:rPr lang="en-US" sz="3600" u="none" dirty="0" smtClean="0">
                <a:solidFill>
                  <a:srgbClr val="FCCE0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</a:t>
            </a:r>
            <a:r>
              <a:rPr lang="en-US" sz="5400" b="1" u="none" dirty="0" smtClean="0">
                <a:solidFill>
                  <a:srgbClr val="FCC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University Parking Permits</a:t>
            </a:r>
            <a:r>
              <a:rPr lang="en-US" sz="3600" dirty="0" smtClean="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.</a:t>
            </a:r>
            <a:endParaRPr lang="en-US" sz="3600" dirty="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3275" y="2607713"/>
            <a:ext cx="45962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Required for both</a:t>
            </a:r>
          </a:p>
          <a:p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Commuter &amp; </a:t>
            </a:r>
          </a:p>
          <a:p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Residential</a:t>
            </a:r>
            <a:r>
              <a:rPr 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Students</a:t>
            </a:r>
          </a:p>
          <a:p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23333" r="62225" b="52223"/>
          <a:stretch/>
        </p:blipFill>
        <p:spPr>
          <a:xfrm>
            <a:off x="683075" y="2564247"/>
            <a:ext cx="1600200" cy="2200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0" t="23333" r="17910" b="52223"/>
          <a:stretch/>
        </p:blipFill>
        <p:spPr>
          <a:xfrm>
            <a:off x="1371600" y="4280894"/>
            <a:ext cx="1676400" cy="2305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t="7778" r="61798" b="60000"/>
          <a:stretch/>
        </p:blipFill>
        <p:spPr>
          <a:xfrm>
            <a:off x="6475432" y="2567732"/>
            <a:ext cx="1707959" cy="2476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4445" r="46944" b="45555"/>
          <a:stretch/>
        </p:blipFill>
        <p:spPr>
          <a:xfrm>
            <a:off x="6879491" y="4280894"/>
            <a:ext cx="1591880" cy="23878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06511" y="5046419"/>
            <a:ext cx="53374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Temporary Tags </a:t>
            </a:r>
          </a:p>
          <a:p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are also available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10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"/>
                <a:cs typeface="Arial"/>
              </a:rPr>
              <a:t>Next Session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6840" y="2337794"/>
            <a:ext cx="7145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00"/>
                </a:solidFill>
              </a:rPr>
              <a:t>University Housing and</a:t>
            </a:r>
          </a:p>
          <a:p>
            <a:pPr algn="ctr"/>
            <a:r>
              <a:rPr lang="en-US" sz="4800" b="1" dirty="0" smtClean="0">
                <a:solidFill>
                  <a:srgbClr val="000000"/>
                </a:solidFill>
              </a:rPr>
              <a:t>Residential Life</a:t>
            </a:r>
            <a:endParaRPr lang="en-US" sz="4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Living On Campus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prstClr val="white"/>
              </a:solidFill>
              <a:latin typeface="Constantia" pitchFamily="18" charset="0"/>
            </a:endParaRPr>
          </a:p>
          <a:p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Picture 3" descr="Clark Hall  '08 011_2_3_4_tonemapp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03452">
            <a:off x="5157937" y="3147510"/>
            <a:ext cx="3210704" cy="2148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107"/>
          <p:cNvSpPr txBox="1">
            <a:spLocks/>
          </p:cNvSpPr>
          <p:nvPr/>
        </p:nvSpPr>
        <p:spPr>
          <a:xfrm>
            <a:off x="755942" y="1150704"/>
            <a:ext cx="7617495" cy="1447094"/>
          </a:xfrm>
          <a:prstGeom prst="rect">
            <a:avLst/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5400" b="1" dirty="0" smtClean="0">
                <a:solidFill>
                  <a:srgbClr val="FCC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Housing and </a:t>
            </a:r>
          </a:p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5400" b="1" dirty="0" smtClean="0">
                <a:solidFill>
                  <a:srgbClr val="FCC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Residential Life</a:t>
            </a:r>
            <a:endParaRPr lang="en-US" sz="5400" b="1" dirty="0">
              <a:solidFill>
                <a:srgbClr val="FCC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943" y="29609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0800">
              <a:buClr>
                <a:srgbClr val="FFCC00"/>
              </a:buClr>
              <a:buSzPct val="100000"/>
            </a:pPr>
            <a:r>
              <a:rPr 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Office located in</a:t>
            </a:r>
          </a:p>
          <a:p>
            <a:pPr marL="50800">
              <a:buClr>
                <a:srgbClr val="FFCC00"/>
              </a:buClr>
              <a:buSzPct val="100000"/>
            </a:pPr>
            <a:r>
              <a:rPr 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Clark Hall, Room 101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7873" y="4764535"/>
            <a:ext cx="63752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70000"/>
              </a:lnSpc>
              <a:spcBef>
                <a:spcPts val="720"/>
              </a:spcBef>
              <a:buClr>
                <a:srgbClr val="FFCC00"/>
              </a:buClr>
              <a:buSzPct val="25000"/>
            </a:pPr>
            <a:r>
              <a:rPr lang="en-US" sz="4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812.888.4225</a:t>
            </a:r>
          </a:p>
          <a:p>
            <a:pPr lvl="1">
              <a:lnSpc>
                <a:spcPct val="70000"/>
              </a:lnSpc>
              <a:spcBef>
                <a:spcPts val="720"/>
              </a:spcBef>
              <a:buClr>
                <a:srgbClr val="FFCC00"/>
              </a:buClr>
              <a:buSzPct val="25000"/>
            </a:pPr>
            <a:r>
              <a:rPr lang="en-US" sz="4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housing@vinu.edu</a:t>
            </a:r>
            <a:endParaRPr lang="en-US" sz="40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03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Living On Campus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prstClr val="white"/>
              </a:solidFill>
              <a:latin typeface="Constantia" pitchFamily="18" charset="0"/>
            </a:endParaRPr>
          </a:p>
          <a:p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Shape 107"/>
          <p:cNvSpPr txBox="1">
            <a:spLocks/>
          </p:cNvSpPr>
          <p:nvPr/>
        </p:nvSpPr>
        <p:spPr>
          <a:xfrm>
            <a:off x="321312" y="1150706"/>
            <a:ext cx="8445912" cy="1354626"/>
          </a:xfrm>
          <a:prstGeom prst="rect">
            <a:avLst/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4800" dirty="0" smtClean="0">
                <a:solidFill>
                  <a:srgbClr val="FCC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Room Assignments</a:t>
            </a:r>
            <a:endParaRPr lang="en-US" sz="4800" dirty="0">
              <a:solidFill>
                <a:srgbClr val="FCC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5573" y="2685562"/>
            <a:ext cx="7399135" cy="4717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>
              <a:buClr>
                <a:srgbClr val="FFCC00"/>
              </a:buClr>
              <a:buSzPct val="100000"/>
            </a:pPr>
            <a:r>
              <a:rPr 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The Process</a:t>
            </a:r>
          </a:p>
          <a:p>
            <a:pPr marL="742950" lvl="1" indent="-285750"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Housing Contracts</a:t>
            </a:r>
          </a:p>
          <a:p>
            <a:pPr marL="742950" lvl="1" indent="-285750"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$150 Deposit</a:t>
            </a:r>
          </a:p>
          <a:p>
            <a:pPr marL="742950" lvl="1" indent="-285750"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Private Room Options</a:t>
            </a:r>
          </a:p>
          <a:p>
            <a:pPr marL="742950" lvl="1" indent="-285750"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Room Assignments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endParaRPr lang="en-US" sz="2800" b="1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pPr lvl="1">
              <a:spcBef>
                <a:spcPts val="720"/>
              </a:spcBef>
              <a:buClr>
                <a:srgbClr val="FFCC00"/>
              </a:buClr>
              <a:buSzPct val="25000"/>
            </a:pPr>
            <a:endParaRPr lang="en-US" sz="3600" dirty="0">
              <a:solidFill>
                <a:prstClr val="white"/>
              </a:solidFill>
              <a:ea typeface="Calibri"/>
              <a:cs typeface="Calibri"/>
              <a:sym typeface="Calibri"/>
            </a:endParaRPr>
          </a:p>
          <a:p>
            <a:pPr marL="858838" lvl="1" indent="-401638">
              <a:spcBef>
                <a:spcPts val="800"/>
              </a:spcBef>
              <a:buClr>
                <a:srgbClr val="FFCC00"/>
              </a:buClr>
              <a:buSzPct val="25000"/>
            </a:pPr>
            <a:endParaRPr lang="en-US" sz="4000" dirty="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79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Living On Campus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prstClr val="white"/>
              </a:solidFill>
              <a:latin typeface="Constantia" pitchFamily="18" charset="0"/>
            </a:endParaRPr>
          </a:p>
          <a:p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Shape 107"/>
          <p:cNvSpPr txBox="1">
            <a:spLocks/>
          </p:cNvSpPr>
          <p:nvPr/>
        </p:nvSpPr>
        <p:spPr>
          <a:xfrm>
            <a:off x="321311" y="1207214"/>
            <a:ext cx="8445912" cy="1143000"/>
          </a:xfrm>
          <a:prstGeom prst="rect">
            <a:avLst/>
          </a:prstGeom>
          <a:solidFill>
            <a:srgbClr val="00B0F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4800" dirty="0" smtClean="0">
                <a:solidFill>
                  <a:srgbClr val="FCC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Housing Requirements</a:t>
            </a:r>
            <a:endParaRPr lang="en-US" sz="4800" dirty="0">
              <a:solidFill>
                <a:srgbClr val="FCC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344" y="2359706"/>
            <a:ext cx="8277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>
              <a:buClr>
                <a:srgbClr val="FFCC00"/>
              </a:buClr>
              <a:buSzPct val="100000"/>
            </a:pPr>
            <a:r>
              <a:rPr lang="en-U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    All students are required to live on campus  </a:t>
            </a:r>
            <a:br>
              <a:rPr lang="en-U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                 their first year unless they are: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9188" y="3506020"/>
            <a:ext cx="5205236" cy="284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21 Years of Age</a:t>
            </a:r>
          </a:p>
          <a:p>
            <a:pPr marL="742950" lvl="1" indent="-285750"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Married</a:t>
            </a:r>
          </a:p>
          <a:p>
            <a:pPr marL="742950" lvl="1" indent="-285750"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Military Veteran</a:t>
            </a:r>
          </a:p>
          <a:p>
            <a:pPr marL="742950" lvl="1" indent="-285750"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Commuting from Home</a:t>
            </a:r>
          </a:p>
          <a:p>
            <a:pPr marL="742950" lvl="1" indent="-285750"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32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Have a Dependent</a:t>
            </a:r>
          </a:p>
        </p:txBody>
      </p:sp>
    </p:spTree>
    <p:extLst>
      <p:ext uri="{BB962C8B-B14F-4D97-AF65-F5344CB8AC3E}">
        <p14:creationId xmlns:p14="http://schemas.microsoft.com/office/powerpoint/2010/main" val="7524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Living On Campus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prstClr val="white"/>
              </a:solidFill>
              <a:latin typeface="Constantia" pitchFamily="18" charset="0"/>
            </a:endParaRPr>
          </a:p>
          <a:p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Shape 107"/>
          <p:cNvSpPr txBox="1">
            <a:spLocks/>
          </p:cNvSpPr>
          <p:nvPr/>
        </p:nvSpPr>
        <p:spPr>
          <a:xfrm>
            <a:off x="321311" y="1158259"/>
            <a:ext cx="8445912" cy="1143000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6363C7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4800" dirty="0" smtClean="0">
                <a:solidFill>
                  <a:srgbClr val="FCC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Residence Hall Handbook</a:t>
            </a:r>
            <a:endParaRPr lang="en-US" sz="4800" dirty="0">
              <a:solidFill>
                <a:srgbClr val="FCC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311" y="2429845"/>
            <a:ext cx="55541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ctr">
              <a:buClr>
                <a:srgbClr val="FFCC00"/>
              </a:buClr>
              <a:buSzPct val="100000"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Published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Online on July 1, 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2017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0273" y="4544082"/>
            <a:ext cx="366042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Includes Packing “Do’s and Don’ts” </a:t>
            </a:r>
          </a:p>
          <a:p>
            <a:pPr marL="742950" lvl="1" indent="-285750"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General Rules and Closing Dates</a:t>
            </a:r>
          </a:p>
          <a:p>
            <a:pPr marL="1200150" lvl="2" indent="-285750"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endParaRPr lang="en-US" sz="2800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" name="Oval Callout 6"/>
          <p:cNvSpPr/>
          <p:nvPr/>
        </p:nvSpPr>
        <p:spPr>
          <a:xfrm rot="1182183">
            <a:off x="1073902" y="3158952"/>
            <a:ext cx="2697206" cy="1190634"/>
          </a:xfrm>
          <a:prstGeom prst="wedgeEllipseCallout">
            <a:avLst/>
          </a:prstGeom>
          <a:solidFill>
            <a:srgbClr val="FCCE0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044869">
            <a:off x="1291526" y="3314280"/>
            <a:ext cx="23171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YOU</a:t>
            </a:r>
            <a:r>
              <a:rPr lang="en-US" sz="2000" dirty="0">
                <a:solidFill>
                  <a:prstClr val="black"/>
                </a:solidFill>
              </a:rPr>
              <a:t> are responsible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</a:rPr>
              <a:t>for knowing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</a:rPr>
              <a:t>this information.</a:t>
            </a:r>
          </a:p>
        </p:txBody>
      </p:sp>
      <p:pic>
        <p:nvPicPr>
          <p:cNvPr id="9" name="Picture 8" descr="GirlPoint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2" y="3976098"/>
            <a:ext cx="2430897" cy="26543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27" y="2301259"/>
            <a:ext cx="2911960" cy="43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Living On Campus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4114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endParaRPr lang="en-US" sz="3200" dirty="0">
              <a:solidFill>
                <a:prstClr val="white"/>
              </a:solidFill>
              <a:latin typeface="Constantia" pitchFamily="18" charset="0"/>
            </a:endParaRPr>
          </a:p>
          <a:p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9079"/>
          <a:stretch/>
        </p:blipFill>
        <p:spPr>
          <a:xfrm rot="20330239">
            <a:off x="251195" y="2935720"/>
            <a:ext cx="4605620" cy="175171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ectangle 4"/>
          <p:cNvSpPr/>
          <p:nvPr/>
        </p:nvSpPr>
        <p:spPr>
          <a:xfrm>
            <a:off x="753197" y="5100911"/>
            <a:ext cx="8262304" cy="152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560"/>
              </a:spcBef>
              <a:buClr>
                <a:srgbClr val="FFCC00"/>
              </a:buClr>
              <a:buSzPct val="100000"/>
            </a:pPr>
            <a:r>
              <a:rPr lang="en-US" sz="28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Showrooms are available for viewing</a:t>
            </a:r>
          </a:p>
          <a:p>
            <a:pPr lvl="1" algn="ctr">
              <a:spcBef>
                <a:spcPts val="560"/>
              </a:spcBef>
              <a:buClr>
                <a:srgbClr val="FFCC00"/>
              </a:buClr>
              <a:buSzPct val="100000"/>
            </a:pPr>
            <a:r>
              <a:rPr lang="en-US" sz="28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from 12:00pm-2:00pm today.</a:t>
            </a:r>
          </a:p>
          <a:p>
            <a:pPr lvl="2" algn="ctr">
              <a:spcBef>
                <a:spcPts val="560"/>
              </a:spcBef>
              <a:buClr>
                <a:srgbClr val="FFCC00"/>
              </a:buClr>
              <a:buSzPct val="100000"/>
            </a:pPr>
            <a:endParaRPr lang="en-US" sz="2800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Godare Hall 04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7378" y="1719748"/>
            <a:ext cx="3920569" cy="2626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4930252" y="3324512"/>
            <a:ext cx="3528328" cy="88208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125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"/>
                <a:cs typeface="Arial"/>
              </a:rPr>
              <a:t>Next Session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3" name="Picture 2" descr="sodexod911ae29193d6681b2b3ff0000b603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0" y="2133650"/>
            <a:ext cx="7481735" cy="25138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5527" y="2279629"/>
            <a:ext cx="714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Meal Plans and Dining Options Provided By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Residential Meal Plans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7708" y="1869511"/>
            <a:ext cx="3253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Standard Meal Plans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657926" y="2446470"/>
            <a:ext cx="7818588" cy="1545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2018" y="2527300"/>
            <a:ext cx="78644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10 Meal Plan: 10 meals a week</a:t>
            </a:r>
          </a:p>
          <a:p>
            <a:pPr algn="ctr"/>
            <a:r>
              <a:rPr lang="en-US" sz="2800" dirty="0" smtClean="0"/>
              <a:t>14 Meal Plan: 14 meals a week</a:t>
            </a:r>
          </a:p>
          <a:p>
            <a:pPr algn="ctr"/>
            <a:r>
              <a:rPr lang="en-US" sz="2800" dirty="0" smtClean="0"/>
              <a:t>19 Meal Plan:  19 meals a week</a:t>
            </a:r>
          </a:p>
          <a:p>
            <a:endParaRPr lang="en-US" sz="2400" dirty="0"/>
          </a:p>
          <a:p>
            <a:pPr algn="ctr"/>
            <a:r>
              <a:rPr lang="en-US" sz="2400" b="1" dirty="0" smtClean="0"/>
              <a:t>                 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657926" y="4923492"/>
            <a:ext cx="7818588" cy="1545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3223" y="5017748"/>
            <a:ext cx="78032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10 Meals a week + </a:t>
            </a:r>
            <a:r>
              <a:rPr lang="en-US" sz="2800" dirty="0"/>
              <a:t>$250 </a:t>
            </a:r>
            <a:r>
              <a:rPr lang="en-US" sz="2800" dirty="0" smtClean="0"/>
              <a:t>flex a semester</a:t>
            </a:r>
            <a:endParaRPr lang="en-US" sz="2800" dirty="0"/>
          </a:p>
          <a:p>
            <a:pPr algn="ctr"/>
            <a:r>
              <a:rPr lang="en-US" sz="2800" dirty="0"/>
              <a:t>14 </a:t>
            </a:r>
            <a:r>
              <a:rPr lang="en-US" sz="2800" dirty="0" smtClean="0"/>
              <a:t>Meals a week + </a:t>
            </a:r>
            <a:r>
              <a:rPr lang="en-US" sz="2800" dirty="0"/>
              <a:t>$150 </a:t>
            </a:r>
            <a:r>
              <a:rPr lang="en-US" sz="2800" dirty="0" smtClean="0"/>
              <a:t>flex a semester</a:t>
            </a:r>
            <a:endParaRPr lang="en-US" sz="2800" dirty="0"/>
          </a:p>
          <a:p>
            <a:pPr algn="ctr"/>
            <a:r>
              <a:rPr lang="en-US" sz="2800" dirty="0"/>
              <a:t>19 </a:t>
            </a:r>
            <a:r>
              <a:rPr lang="en-US" sz="2800" dirty="0" smtClean="0"/>
              <a:t>Meals a week + </a:t>
            </a:r>
            <a:r>
              <a:rPr lang="en-US" sz="2800" dirty="0"/>
              <a:t>$</a:t>
            </a:r>
            <a:r>
              <a:rPr lang="en-US" sz="2800" dirty="0" smtClean="0"/>
              <a:t>100 flex a semester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227827" y="4403120"/>
            <a:ext cx="2498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Flex Meal Plans</a:t>
            </a:r>
            <a:endParaRPr lang="en-US" sz="2800" b="1" dirty="0"/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61" y="260673"/>
            <a:ext cx="1588400" cy="617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5356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"/>
                <a:cs typeface="Arial"/>
              </a:rPr>
              <a:t>Dining Locations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3" name="Content Placeholder 4" descr="DSC_7090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0" b="23230"/>
          <a:stretch/>
        </p:blipFill>
        <p:spPr>
          <a:xfrm>
            <a:off x="562199" y="3015292"/>
            <a:ext cx="7258435" cy="3288086"/>
          </a:xfrm>
        </p:spPr>
      </p:pic>
      <p:sp>
        <p:nvSpPr>
          <p:cNvPr id="4" name="TextBox 3"/>
          <p:cNvSpPr txBox="1"/>
          <p:nvPr/>
        </p:nvSpPr>
        <p:spPr>
          <a:xfrm>
            <a:off x="5393257" y="4934766"/>
            <a:ext cx="3293543" cy="1631216"/>
          </a:xfrm>
          <a:prstGeom prst="rect">
            <a:avLst/>
          </a:prstGeom>
          <a:solidFill>
            <a:srgbClr val="3FB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Flex Dollars can be used at:</a:t>
            </a:r>
          </a:p>
          <a:p>
            <a:pPr algn="ctr"/>
            <a:r>
              <a:rPr lang="en-US" sz="2000" b="1" dirty="0" smtClean="0"/>
              <a:t>Jefferson Union Cafe Jazzman’s Coffee Shop</a:t>
            </a:r>
          </a:p>
          <a:p>
            <a:pPr algn="ctr"/>
            <a:r>
              <a:rPr lang="en-US" sz="2000" b="1" dirty="0" smtClean="0"/>
              <a:t>Tecumseh Dining Center &amp;</a:t>
            </a:r>
          </a:p>
          <a:p>
            <a:pPr algn="ctr"/>
            <a:r>
              <a:rPr lang="en-US" sz="2000" b="1" dirty="0" smtClean="0"/>
              <a:t> Simply To Go</a:t>
            </a:r>
            <a:endParaRPr lang="en-US" sz="2000" b="1" dirty="0"/>
          </a:p>
        </p:txBody>
      </p:sp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61" y="260673"/>
            <a:ext cx="1588400" cy="617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DSC_721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2"/>
          <a:stretch/>
        </p:blipFill>
        <p:spPr>
          <a:xfrm>
            <a:off x="3426649" y="1272820"/>
            <a:ext cx="5230614" cy="2705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2199" y="1217583"/>
            <a:ext cx="3293543" cy="1015663"/>
          </a:xfrm>
          <a:prstGeom prst="rect">
            <a:avLst/>
          </a:prstGeom>
          <a:solidFill>
            <a:srgbClr val="3FB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Meal plans are for Tecumseh </a:t>
            </a:r>
            <a:r>
              <a:rPr lang="en-US" sz="2000" b="1" dirty="0" smtClean="0"/>
              <a:t>Dining Center which serves 19 meal periods per week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945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Student Success Center = SSC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0508"/>
          <a:stretch/>
        </p:blipFill>
        <p:spPr>
          <a:xfrm>
            <a:off x="1578917" y="1325054"/>
            <a:ext cx="6248400" cy="27492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101600" dir="5400000" sy="-100000" algn="bl" rotWithShape="0"/>
            <a:softEdge rad="12700"/>
          </a:effectLst>
        </p:spPr>
      </p:pic>
      <p:sp>
        <p:nvSpPr>
          <p:cNvPr id="4" name="Rectangle 3"/>
          <p:cNvSpPr/>
          <p:nvPr/>
        </p:nvSpPr>
        <p:spPr>
          <a:xfrm>
            <a:off x="0" y="57292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Success Center is located on 3rd floor of Davis Hall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 – Friday 8am - 4:30pm</a:t>
            </a:r>
          </a:p>
        </p:txBody>
      </p:sp>
    </p:spTree>
    <p:extLst>
      <p:ext uri="{BB962C8B-B14F-4D97-AF65-F5344CB8AC3E}">
        <p14:creationId xmlns:p14="http://schemas.microsoft.com/office/powerpoint/2010/main" val="135901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Non-Resident Meal Plans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7123" y="1324982"/>
            <a:ext cx="5632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Off Campus and Commuter Students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657926" y="1943036"/>
            <a:ext cx="7818588" cy="1545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2019" y="1982771"/>
            <a:ext cx="76502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40 Meals + </a:t>
            </a:r>
            <a:r>
              <a:rPr lang="en-US" sz="2800" smtClean="0"/>
              <a:t>$200 </a:t>
            </a:r>
            <a:r>
              <a:rPr lang="en-US" sz="2800" dirty="0" smtClean="0"/>
              <a:t>Flex Dollars</a:t>
            </a:r>
          </a:p>
          <a:p>
            <a:r>
              <a:rPr lang="en-US" sz="2800" dirty="0" smtClean="0"/>
              <a:t>   80 Meals + $150 Flex Dollars</a:t>
            </a:r>
          </a:p>
          <a:p>
            <a:r>
              <a:rPr lang="en-US" sz="2800" dirty="0" smtClean="0"/>
              <a:t>  160 Meals + $100 Flex Dollars</a:t>
            </a:r>
          </a:p>
          <a:p>
            <a:endParaRPr lang="en-US" sz="2400" dirty="0"/>
          </a:p>
          <a:p>
            <a:pPr algn="ctr"/>
            <a:r>
              <a:rPr lang="en-US" sz="2400" b="1" dirty="0" smtClean="0"/>
              <a:t>                 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657926" y="3712800"/>
            <a:ext cx="7818588" cy="263649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3223" y="3871977"/>
            <a:ext cx="78032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These are one time add-ons, but can be purchased as </a:t>
            </a:r>
          </a:p>
          <a:p>
            <a:pPr algn="ctr"/>
            <a:r>
              <a:rPr lang="en-US" sz="2400" dirty="0" smtClean="0"/>
              <a:t>many times as needed throughout the year.</a:t>
            </a:r>
          </a:p>
          <a:p>
            <a:pPr algn="ctr"/>
            <a:r>
              <a:rPr lang="en-US" sz="2400" dirty="0" smtClean="0"/>
              <a:t>To purchase meal plans or Flex Dollars:</a:t>
            </a:r>
          </a:p>
          <a:p>
            <a:pPr algn="ctr"/>
            <a:r>
              <a:rPr lang="en-US" sz="2400" dirty="0" smtClean="0"/>
              <a:t>Call: 812-888-5841 or 812-888-5089,</a:t>
            </a:r>
          </a:p>
          <a:p>
            <a:pPr algn="ctr"/>
            <a:r>
              <a:rPr lang="en-US" sz="2400" dirty="0" smtClean="0"/>
              <a:t>Visit: </a:t>
            </a:r>
            <a:r>
              <a:rPr lang="en-US" sz="2400" dirty="0" smtClean="0">
                <a:hlinkClick r:id="rId4"/>
              </a:rPr>
              <a:t>www.sodexomyway.com</a:t>
            </a:r>
            <a:r>
              <a:rPr lang="en-US" sz="2400" dirty="0" smtClean="0"/>
              <a:t> or</a:t>
            </a:r>
          </a:p>
          <a:p>
            <a:pPr algn="ctr"/>
            <a:r>
              <a:rPr lang="en-US" sz="2400" dirty="0"/>
              <a:t>i</a:t>
            </a:r>
            <a:r>
              <a:rPr lang="en-US" sz="2400" dirty="0" smtClean="0"/>
              <a:t>f using your financial aid, call the FA Office.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61" y="260673"/>
            <a:ext cx="1588400" cy="617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Explosion 2 8"/>
          <p:cNvSpPr/>
          <p:nvPr/>
        </p:nvSpPr>
        <p:spPr>
          <a:xfrm rot="2401359">
            <a:off x="5526746" y="1683292"/>
            <a:ext cx="3033695" cy="2352134"/>
          </a:xfrm>
          <a:prstGeom prst="irregularSeal2">
            <a:avLst/>
          </a:prstGeom>
          <a:solidFill>
            <a:srgbClr val="FCCE06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687773">
            <a:off x="5673201" y="2196162"/>
            <a:ext cx="2451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/>
              <a:t>FREE</a:t>
            </a:r>
          </a:p>
          <a:p>
            <a:pPr algn="ctr"/>
            <a:r>
              <a:rPr lang="en-US" sz="1700" dirty="0" smtClean="0"/>
              <a:t>VU PARKING PERMIT</a:t>
            </a:r>
          </a:p>
          <a:p>
            <a:pPr algn="ctr"/>
            <a:r>
              <a:rPr lang="en-US" sz="1700" dirty="0" smtClean="0"/>
              <a:t>with non-resident meal plan purchase!*</a:t>
            </a:r>
            <a:endParaRPr lang="en-US" sz="1700" dirty="0"/>
          </a:p>
        </p:txBody>
      </p:sp>
      <p:sp>
        <p:nvSpPr>
          <p:cNvPr id="11" name="TextBox 10"/>
          <p:cNvSpPr txBox="1"/>
          <p:nvPr/>
        </p:nvSpPr>
        <p:spPr>
          <a:xfrm>
            <a:off x="4926786" y="6287024"/>
            <a:ext cx="396819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*Permit vouchers can be picked up at TDC.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5217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"/>
                <a:cs typeface="Arial"/>
              </a:rPr>
              <a:t> vinu.sodexomyway.com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3" name="Content Placeholder 7" descr="C:\Users\Faculty\Pictures\Capture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3" b="19073"/>
          <a:stretch>
            <a:fillRect/>
          </a:stretch>
        </p:blipFill>
        <p:spPr bwMode="auto">
          <a:xfrm>
            <a:off x="994537" y="1722597"/>
            <a:ext cx="7131880" cy="389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62199" y="1217583"/>
            <a:ext cx="7822509" cy="400110"/>
          </a:xfrm>
          <a:prstGeom prst="rect">
            <a:avLst/>
          </a:prstGeom>
          <a:solidFill>
            <a:srgbClr val="3FB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Menus are posted on our website and contain nutritional information.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860815"/>
            <a:ext cx="8229600" cy="369332"/>
          </a:xfrm>
          <a:prstGeom prst="rect">
            <a:avLst/>
          </a:prstGeom>
          <a:solidFill>
            <a:srgbClr val="3FB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Special food allergies or special diet needs? Call our Chef to discuss at 812-888-5124.</a:t>
            </a:r>
            <a:endParaRPr lang="en-US" b="1" dirty="0"/>
          </a:p>
        </p:txBody>
      </p:sp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61" y="260673"/>
            <a:ext cx="1588400" cy="617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499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"/>
                <a:cs typeface="Arial"/>
              </a:rPr>
              <a:t>Next Session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latin typeface="Arial"/>
                <a:cs typeface="Arial"/>
              </a:rPr>
              <a:t>Next Session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7" name="Shape 89"/>
          <p:cNvSpPr/>
          <p:nvPr/>
        </p:nvSpPr>
        <p:spPr>
          <a:xfrm>
            <a:off x="2428547" y="3621805"/>
            <a:ext cx="601186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Parent &amp; Family Session</a:t>
            </a:r>
            <a:r>
              <a:rPr lang="en-US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4" y="1160980"/>
            <a:ext cx="7594714" cy="3046365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4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9"/>
          <p:cNvSpPr/>
          <p:nvPr/>
        </p:nvSpPr>
        <p:spPr>
          <a:xfrm>
            <a:off x="2428547" y="3621805"/>
            <a:ext cx="601186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Parent &amp; Family Session</a:t>
            </a:r>
            <a:r>
              <a:rPr lang="en-US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0" name="Shape 96"/>
          <p:cNvSpPr txBox="1">
            <a:spLocks/>
          </p:cNvSpPr>
          <p:nvPr/>
        </p:nvSpPr>
        <p:spPr>
          <a:xfrm>
            <a:off x="1877081" y="1292774"/>
            <a:ext cx="6908288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SzPct val="25000"/>
            </a:pPr>
            <a:r>
              <a:rPr lang="en-US" sz="4800" dirty="0" smtClean="0">
                <a:latin typeface="Arial"/>
                <a:ea typeface="Arial"/>
                <a:cs typeface="Arial"/>
                <a:sym typeface="Arial"/>
              </a:rPr>
              <a:t>Defining New Roles</a:t>
            </a:r>
            <a:endParaRPr lang="en-US" sz="4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97"/>
          <p:cNvSpPr txBox="1">
            <a:spLocks/>
          </p:cNvSpPr>
          <p:nvPr/>
        </p:nvSpPr>
        <p:spPr>
          <a:xfrm>
            <a:off x="439720" y="2558383"/>
            <a:ext cx="7619999" cy="41403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Parent &amp; Family Involvement</a:t>
            </a:r>
          </a:p>
          <a:p>
            <a:pPr lvl="1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Visit Campus – but not too often 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Campus Events – Family Weekends, workshops, speakers, concerts, theatre productions, athletic events, fundraisers</a:t>
            </a:r>
          </a:p>
          <a:p>
            <a:pPr lvl="1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Siblings have feelings too!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Start sharing 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Picture books and memories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 them part of the process</a:t>
            </a:r>
          </a:p>
          <a:p>
            <a:pPr lvl="1">
              <a:spcBef>
                <a:spcPts val="56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560"/>
              </a:spcBef>
              <a:buClr>
                <a:schemeClr val="lt1"/>
              </a:buClr>
              <a:buSzPct val="25000"/>
              <a:buFont typeface="Calibri"/>
              <a:buNone/>
            </a:pPr>
            <a:endParaRPr lang="en-US"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98"/>
          <p:cNvSpPr txBox="1"/>
          <p:nvPr/>
        </p:nvSpPr>
        <p:spPr>
          <a:xfrm>
            <a:off x="6136981" y="5301582"/>
            <a:ext cx="2358900" cy="1007699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u="none" strike="noStrike" cap="none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parents@vinu.edu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888-852-3940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>
                <a:solidFill>
                  <a:srgbClr val="000066"/>
                </a:solidFill>
              </a:rPr>
              <a:t>812-888-5004</a:t>
            </a:r>
          </a:p>
        </p:txBody>
      </p:sp>
      <p:pic>
        <p:nvPicPr>
          <p:cNvPr id="13" name="Shape 99"/>
          <p:cNvPicPr preferRelativeResize="0"/>
          <p:nvPr/>
        </p:nvPicPr>
        <p:blipFill rotWithShape="1">
          <a:blip r:embed="rId4">
            <a:alphaModFix/>
          </a:blip>
          <a:srcRect r="6993" b="6951"/>
          <a:stretch/>
        </p:blipFill>
        <p:spPr>
          <a:xfrm rot="798256">
            <a:off x="-1197771" y="6795249"/>
            <a:ext cx="381000" cy="382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00"/>
          <p:cNvSpPr txBox="1"/>
          <p:nvPr/>
        </p:nvSpPr>
        <p:spPr>
          <a:xfrm rot="1064405">
            <a:off x="6138791" y="2775946"/>
            <a:ext cx="2290466" cy="369331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– September 1</a:t>
            </a:r>
            <a:r>
              <a:rPr lang="en-US" sz="1800" b="1" i="1" dirty="0">
                <a:solidFill>
                  <a:srgbClr val="000066"/>
                </a:solidFill>
              </a:rPr>
              <a:t>6-18</a:t>
            </a:r>
          </a:p>
        </p:txBody>
      </p:sp>
      <p:pic>
        <p:nvPicPr>
          <p:cNvPr id="15" name="Shape 101"/>
          <p:cNvPicPr preferRelativeResize="0"/>
          <p:nvPr/>
        </p:nvPicPr>
        <p:blipFill rotWithShape="1">
          <a:blip r:embed="rId4">
            <a:alphaModFix/>
          </a:blip>
          <a:srcRect r="6993" b="6951"/>
          <a:stretch/>
        </p:blipFill>
        <p:spPr>
          <a:xfrm rot="4759395">
            <a:off x="6275355" y="2211595"/>
            <a:ext cx="380999" cy="382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05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9062" y="1959559"/>
            <a:ext cx="4572000" cy="5931880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 marL="342900" lvl="0" indent="-292100"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36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Big Differences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ea typeface="Calibri"/>
                <a:cs typeface="Calibri"/>
                <a:sym typeface="Calibri"/>
              </a:rPr>
              <a:t>Not high school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ea typeface="Calibri"/>
                <a:cs typeface="Calibri"/>
                <a:sym typeface="Calibri"/>
              </a:rPr>
              <a:t>Clarifying values and beliefs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ea typeface="Calibri"/>
                <a:cs typeface="Calibri"/>
                <a:sym typeface="Calibri"/>
              </a:rPr>
              <a:t>Adjusting to academics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ea typeface="Calibri"/>
                <a:cs typeface="Calibri"/>
                <a:sym typeface="Calibri"/>
              </a:rPr>
              <a:t>What’s an academic advisor?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ea typeface="Calibri"/>
                <a:cs typeface="Calibri"/>
                <a:sym typeface="Calibri"/>
              </a:rPr>
              <a:t>Grades are not mailed home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ea typeface="Calibri"/>
                <a:cs typeface="Calibri"/>
                <a:sym typeface="Calibri"/>
              </a:rPr>
              <a:t>TAPS	</a:t>
            </a:r>
          </a:p>
          <a:p>
            <a:pPr lvl="1">
              <a:spcBef>
                <a:spcPts val="720"/>
              </a:spcBef>
              <a:buClr>
                <a:srgbClr val="FFCC00"/>
              </a:buClr>
              <a:buSzPct val="25000"/>
            </a:pPr>
            <a:endParaRPr lang="en-US" sz="3600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marL="858838" lvl="1" indent="-401638">
              <a:spcBef>
                <a:spcPts val="800"/>
              </a:spcBef>
              <a:buClr>
                <a:srgbClr val="FFCC00"/>
              </a:buClr>
              <a:buSzPct val="25000"/>
            </a:pPr>
            <a:endParaRPr lang="en-US" sz="4000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Shape 107"/>
          <p:cNvSpPr txBox="1">
            <a:spLocks/>
          </p:cNvSpPr>
          <p:nvPr/>
        </p:nvSpPr>
        <p:spPr>
          <a:xfrm>
            <a:off x="-1147541" y="3313746"/>
            <a:ext cx="7010400" cy="1143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60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</a:p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60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College</a:t>
            </a:r>
          </a:p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60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Journey </a:t>
            </a:r>
            <a:endParaRPr lang="en-US" sz="6000" b="1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1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Shape 113"/>
          <p:cNvSpPr txBox="1">
            <a:spLocks/>
          </p:cNvSpPr>
          <p:nvPr/>
        </p:nvSpPr>
        <p:spPr>
          <a:xfrm>
            <a:off x="1756415" y="1461305"/>
            <a:ext cx="6678667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SzPct val="25000"/>
            </a:pPr>
            <a:r>
              <a:rPr lang="en-US" sz="48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Roadmap to Success</a:t>
            </a:r>
            <a:endParaRPr lang="en-US" sz="4800" b="1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14"/>
          <p:cNvSpPr txBox="1">
            <a:spLocks/>
          </p:cNvSpPr>
          <p:nvPr/>
        </p:nvSpPr>
        <p:spPr>
          <a:xfrm>
            <a:off x="392058" y="2481786"/>
            <a:ext cx="8322458" cy="42092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000" b="1" u="sng" dirty="0" smtClean="0">
                <a:latin typeface="Calibri"/>
                <a:ea typeface="Calibri"/>
                <a:cs typeface="Calibri"/>
                <a:sym typeface="Calibri"/>
              </a:rPr>
              <a:t>Getting Information</a:t>
            </a:r>
          </a:p>
          <a:p>
            <a:pPr lvl="2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Family Education Rights and Privacy Act (FERPA)</a:t>
            </a:r>
          </a:p>
          <a:p>
            <a:pPr lvl="3">
              <a:spcBef>
                <a:spcPts val="40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Generally, a student’s written consent is necessary before information can be released on a student</a:t>
            </a:r>
          </a:p>
          <a:p>
            <a:pPr lvl="3">
              <a:spcBef>
                <a:spcPts val="40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dirty="0" smtClean="0"/>
              <a:t>Talk to your student TODAY about signing the parental release. </a:t>
            </a:r>
            <a:endParaRPr lang="en-US" b="1" dirty="0" smtClean="0">
              <a:latin typeface="Calibri"/>
              <a:ea typeface="Calibri"/>
              <a:cs typeface="Calibri"/>
              <a:sym typeface="Calibri"/>
            </a:endParaRPr>
          </a:p>
          <a:p>
            <a:pPr lvl="1">
              <a:spcBef>
                <a:spcPts val="64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000" b="1" u="sng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Students Need to Be Prepared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Students need books the first </a:t>
            </a:r>
          </a:p>
          <a:p>
            <a:pPr marL="914400" lvl="2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week of classes</a:t>
            </a:r>
          </a:p>
          <a:p>
            <a:pPr lvl="3">
              <a:spcBef>
                <a:spcPts val="40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Books are considered an </a:t>
            </a:r>
          </a:p>
          <a:p>
            <a:pPr marL="1371600" lvl="3" indent="0">
              <a:spcBef>
                <a:spcPts val="40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out-of-pocket expense – Save Now!</a:t>
            </a:r>
          </a:p>
        </p:txBody>
      </p:sp>
      <p:sp>
        <p:nvSpPr>
          <p:cNvPr id="6" name="Shape 115"/>
          <p:cNvSpPr txBox="1"/>
          <p:nvPr/>
        </p:nvSpPr>
        <p:spPr>
          <a:xfrm rot="817903">
            <a:off x="7001444" y="4721566"/>
            <a:ext cx="1520504" cy="18158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Make sure your student signs the </a:t>
            </a:r>
            <a:r>
              <a:rPr lang="en-US" sz="1600" b="1" i="1" dirty="0" smtClean="0">
                <a:solidFill>
                  <a:srgbClr val="000066"/>
                </a:solidFill>
              </a:rPr>
              <a:t>Parental </a:t>
            </a:r>
            <a:r>
              <a:rPr lang="en-US" sz="1600" b="1" i="1" dirty="0" smtClean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Release </a:t>
            </a:r>
            <a:r>
              <a:rPr lang="en-US" sz="16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of Information Form</a:t>
            </a:r>
          </a:p>
        </p:txBody>
      </p:sp>
      <p:pic>
        <p:nvPicPr>
          <p:cNvPr id="8" name="Shape 116"/>
          <p:cNvPicPr preferRelativeResize="0"/>
          <p:nvPr/>
        </p:nvPicPr>
        <p:blipFill rotWithShape="1">
          <a:blip r:embed="rId4">
            <a:alphaModFix/>
          </a:blip>
          <a:srcRect r="6993" b="6951"/>
          <a:stretch/>
        </p:blipFill>
        <p:spPr>
          <a:xfrm rot="798256">
            <a:off x="7022524" y="4376165"/>
            <a:ext cx="381000" cy="382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59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5" name="Shape 122"/>
          <p:cNvSpPr txBox="1">
            <a:spLocks/>
          </p:cNvSpPr>
          <p:nvPr/>
        </p:nvSpPr>
        <p:spPr>
          <a:xfrm>
            <a:off x="924855" y="2534495"/>
            <a:ext cx="7612970" cy="4525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Out-of-pocket expenses</a:t>
            </a:r>
          </a:p>
          <a:p>
            <a:pPr lvl="1">
              <a:lnSpc>
                <a:spcPct val="8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Noto Sans Symbols"/>
              <a:buChar char="✓"/>
            </a:pPr>
            <a:r>
              <a:rPr lang="en-US" b="1" u="sng" dirty="0" smtClean="0">
                <a:latin typeface="Calibri"/>
                <a:ea typeface="Calibri"/>
                <a:cs typeface="Calibri"/>
                <a:sym typeface="Calibri"/>
              </a:rPr>
              <a:t>Books are an out of pocket expense </a:t>
            </a:r>
          </a:p>
          <a:p>
            <a:pPr lvl="2">
              <a:lnSpc>
                <a:spcPct val="8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$300 to $600 average per semester</a:t>
            </a:r>
          </a:p>
          <a:p>
            <a:pPr lvl="2">
              <a:lnSpc>
                <a:spcPct val="8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Try to purchase used books when possible</a:t>
            </a:r>
          </a:p>
          <a:p>
            <a:pPr lvl="2">
              <a:lnSpc>
                <a:spcPct val="8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Textbook Rental Program</a:t>
            </a:r>
          </a:p>
          <a:p>
            <a:pPr lvl="1">
              <a:lnSpc>
                <a:spcPct val="8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Noto Sans Symbols"/>
              <a:buChar char="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Parking Permits $30</a:t>
            </a:r>
          </a:p>
          <a:p>
            <a:pPr marL="457200" indent="0">
              <a:lnSpc>
                <a:spcPct val="80000"/>
              </a:lnSpc>
              <a:spcBef>
                <a:spcPts val="560"/>
              </a:spcBef>
              <a:buFont typeface="Arial"/>
              <a:buNone/>
            </a:pPr>
            <a:r>
              <a:rPr lang="en-US" sz="1800" b="1" dirty="0" smtClean="0"/>
              <a:t>(Fall stickers available beginning July 5)</a:t>
            </a:r>
          </a:p>
          <a:p>
            <a:pPr lvl="1">
              <a:lnSpc>
                <a:spcPct val="8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Noto Sans Symbols"/>
              <a:buChar char="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Tools $$$ </a:t>
            </a:r>
          </a:p>
          <a:p>
            <a:pPr lvl="1">
              <a:lnSpc>
                <a:spcPct val="8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Noto Sans Symbols"/>
              <a:buChar char="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Art Supplies $$</a:t>
            </a:r>
            <a:endParaRPr lang="en-US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23"/>
          <p:cNvSpPr/>
          <p:nvPr/>
        </p:nvSpPr>
        <p:spPr>
          <a:xfrm>
            <a:off x="2139592" y="6097711"/>
            <a:ext cx="6000750" cy="579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Visit the VU Bookstore Today!</a:t>
            </a:r>
          </a:p>
        </p:txBody>
      </p:sp>
      <p:sp>
        <p:nvSpPr>
          <p:cNvPr id="8" name="Shape 124"/>
          <p:cNvSpPr txBox="1"/>
          <p:nvPr/>
        </p:nvSpPr>
        <p:spPr>
          <a:xfrm>
            <a:off x="639293" y="1360148"/>
            <a:ext cx="8001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3600" b="1" i="0" u="none" strike="noStrike" cap="none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Planning Ahead for College Expenses</a:t>
            </a:r>
            <a:endParaRPr lang="en-US" sz="3600" b="1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Shape 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3200" y="4291168"/>
            <a:ext cx="2286000" cy="1714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3086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5" name="Shape 135"/>
          <p:cNvSpPr txBox="1">
            <a:spLocks/>
          </p:cNvSpPr>
          <p:nvPr/>
        </p:nvSpPr>
        <p:spPr>
          <a:xfrm>
            <a:off x="640586" y="15380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ct val="25000"/>
            </a:pPr>
            <a:r>
              <a:rPr lang="en-US" sz="60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What does it cover?</a:t>
            </a:r>
            <a:endParaRPr lang="en-US" sz="6000" b="1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36"/>
          <p:cNvSpPr txBox="1">
            <a:spLocks/>
          </p:cNvSpPr>
          <p:nvPr/>
        </p:nvSpPr>
        <p:spPr>
          <a:xfrm>
            <a:off x="475485" y="2603488"/>
            <a:ext cx="8440604" cy="41158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What does the money pay for?</a:t>
            </a:r>
          </a:p>
          <a:p>
            <a:pPr marL="0" indent="0">
              <a:spcBef>
                <a:spcPts val="56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800" b="1" i="1" dirty="0" smtClean="0">
                <a:solidFill>
                  <a:srgbClr val="FCCE06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800" b="1" i="1" dirty="0" smtClean="0">
                <a:latin typeface="Calibri"/>
                <a:ea typeface="Calibri"/>
                <a:cs typeface="Calibri"/>
                <a:sym typeface="Calibri"/>
              </a:rPr>
              <a:t>In this order</a:t>
            </a:r>
          </a:p>
          <a:p>
            <a:pPr lvl="1">
              <a:spcBef>
                <a:spcPts val="560"/>
              </a:spcBef>
              <a:buClr>
                <a:srgbClr val="FFFF00"/>
              </a:buClr>
              <a:buSzPct val="100000"/>
              <a:buFont typeface="Calibri"/>
              <a:buChar char="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Tuition and academic fees</a:t>
            </a:r>
          </a:p>
          <a:p>
            <a:pPr lvl="1">
              <a:spcBef>
                <a:spcPts val="560"/>
              </a:spcBef>
              <a:buClr>
                <a:srgbClr val="FFFF00"/>
              </a:buClr>
              <a:buSzPct val="100000"/>
              <a:buFont typeface="Calibri"/>
              <a:buChar char="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Student Activity fee</a:t>
            </a:r>
          </a:p>
          <a:p>
            <a:pPr lvl="1">
              <a:spcBef>
                <a:spcPts val="560"/>
              </a:spcBef>
              <a:buClr>
                <a:srgbClr val="FFFF00"/>
              </a:buClr>
              <a:buSzPct val="100000"/>
              <a:buFont typeface="Calibri"/>
              <a:buChar char="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Housing</a:t>
            </a:r>
          </a:p>
          <a:p>
            <a:pPr lvl="1">
              <a:spcBef>
                <a:spcPts val="560"/>
              </a:spcBef>
              <a:buClr>
                <a:srgbClr val="FFFF00"/>
              </a:buClr>
              <a:buSzPct val="100000"/>
              <a:buFont typeface="Calibri"/>
              <a:buChar char="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Books  </a:t>
            </a:r>
          </a:p>
          <a:p>
            <a:pPr lvl="2">
              <a:spcBef>
                <a:spcPts val="480"/>
              </a:spcBef>
              <a:buClr>
                <a:srgbClr val="FFFF00"/>
              </a:buClr>
              <a:buSzPct val="100000"/>
              <a:buFont typeface="Calibri"/>
              <a:buChar char="•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IMPORTANT: </a:t>
            </a:r>
            <a:r>
              <a:rPr lang="en-US" b="1" i="1" dirty="0" smtClean="0">
                <a:latin typeface="Calibri"/>
                <a:ea typeface="Calibri"/>
                <a:cs typeface="Calibri"/>
                <a:sym typeface="Calibri"/>
              </a:rPr>
              <a:t>Books can only be charged to  the student account </a:t>
            </a:r>
            <a:r>
              <a:rPr lang="en-US" b="1" i="1" u="sng" dirty="0" smtClean="0">
                <a:latin typeface="Calibri"/>
                <a:ea typeface="Calibri"/>
                <a:cs typeface="Calibri"/>
                <a:sym typeface="Calibri"/>
              </a:rPr>
              <a:t>IF</a:t>
            </a:r>
            <a:r>
              <a:rPr lang="en-US" b="1" i="1" dirty="0" smtClean="0">
                <a:latin typeface="Calibri"/>
                <a:ea typeface="Calibri"/>
                <a:cs typeface="Calibri"/>
                <a:sym typeface="Calibri"/>
              </a:rPr>
              <a:t> there is enough accepted financial aid!</a:t>
            </a:r>
            <a:endParaRPr lang="en-US" b="1" i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7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Shape 176"/>
          <p:cNvSpPr txBox="1">
            <a:spLocks/>
          </p:cNvSpPr>
          <p:nvPr/>
        </p:nvSpPr>
        <p:spPr>
          <a:xfrm>
            <a:off x="410087" y="1443475"/>
            <a:ext cx="8153399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ct val="25000"/>
            </a:pPr>
            <a:r>
              <a:rPr lang="en-US" sz="54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Living On Campus</a:t>
            </a:r>
            <a:endParaRPr lang="en-US" sz="5400" b="1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77"/>
          <p:cNvSpPr txBox="1">
            <a:spLocks/>
          </p:cNvSpPr>
          <p:nvPr/>
        </p:nvSpPr>
        <p:spPr>
          <a:xfrm>
            <a:off x="802148" y="2586475"/>
            <a:ext cx="3910426" cy="4114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Benefits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Halls staffed 24/7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Furnished rooms</a:t>
            </a:r>
          </a:p>
          <a:p>
            <a:pPr marL="685800" lvl="1" indent="-29210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Each student has a desk, dresser, closet, and bed (extra long twin)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Meal Plan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Walking distance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Resources close by  </a:t>
            </a:r>
          </a:p>
          <a:p>
            <a:pPr marL="858838" lvl="1" indent="-401638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</a:p>
          <a:p>
            <a:pPr marL="858838" lvl="1" indent="-401638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78"/>
          <p:cNvSpPr txBox="1"/>
          <p:nvPr/>
        </p:nvSpPr>
        <p:spPr>
          <a:xfrm>
            <a:off x="5133275" y="2564929"/>
            <a:ext cx="3649249" cy="41363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Homesickness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Roommates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 Management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Getting to class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Doing homework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Laundry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Making new friends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Making good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decisions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lang="en-US"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8838" marR="0" lvl="1" indent="-401638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CC00"/>
              </a:buClr>
              <a:buFont typeface="Arial"/>
              <a:buNone/>
            </a:pPr>
            <a:endParaRPr sz="2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Explosion 2 7"/>
          <p:cNvSpPr/>
          <p:nvPr/>
        </p:nvSpPr>
        <p:spPr>
          <a:xfrm rot="2401359">
            <a:off x="6526754" y="-437582"/>
            <a:ext cx="3033695" cy="2352134"/>
          </a:xfrm>
          <a:prstGeom prst="irregularSeal2">
            <a:avLst/>
          </a:prstGeom>
          <a:solidFill>
            <a:srgbClr val="FCCE06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687773">
            <a:off x="6772208" y="32191"/>
            <a:ext cx="245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GET</a:t>
            </a:r>
          </a:p>
          <a:p>
            <a:pPr algn="ctr"/>
            <a:r>
              <a:rPr lang="en-US" sz="3200" b="1" dirty="0" smtClean="0"/>
              <a:t>INVOLVED!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24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Shape 184"/>
          <p:cNvSpPr txBox="1">
            <a:spLocks/>
          </p:cNvSpPr>
          <p:nvPr/>
        </p:nvSpPr>
        <p:spPr>
          <a:xfrm>
            <a:off x="500706" y="1505661"/>
            <a:ext cx="8132735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ct val="25000"/>
            </a:pPr>
            <a:r>
              <a:rPr lang="en-US" sz="54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Commuting From Home</a:t>
            </a:r>
            <a:endParaRPr lang="en-US" sz="5400" b="1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85"/>
          <p:cNvSpPr txBox="1">
            <a:spLocks/>
          </p:cNvSpPr>
          <p:nvPr/>
        </p:nvSpPr>
        <p:spPr>
          <a:xfrm>
            <a:off x="336612" y="2633415"/>
            <a:ext cx="8461213" cy="73650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800" i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60% live at home or off campus   </a:t>
            </a:r>
            <a:r>
              <a:rPr lang="en-US" sz="28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Schedules </a:t>
            </a:r>
            <a:r>
              <a:rPr lang="en-US" sz="2800" b="1" i="1" u="sng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en-US" sz="2800" b="1" i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change</a:t>
            </a:r>
            <a:endParaRPr lang="en-US" sz="2800" i="1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87"/>
          <p:cNvSpPr txBox="1"/>
          <p:nvPr/>
        </p:nvSpPr>
        <p:spPr>
          <a:xfrm>
            <a:off x="5045851" y="3191959"/>
            <a:ext cx="3581400" cy="348624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Can work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Difficulty finding “their place”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Family Dynamic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Study time/Resources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Parking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Transportation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8333"/>
              <a:buFont typeface="Arial"/>
              <a:buChar char="•"/>
            </a:pP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Participation in 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events</a:t>
            </a:r>
            <a:endParaRPr sz="24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88"/>
          <p:cNvSpPr txBox="1"/>
          <p:nvPr/>
        </p:nvSpPr>
        <p:spPr>
          <a:xfrm>
            <a:off x="805782" y="3240635"/>
            <a:ext cx="3581399" cy="30008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Benefits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Can work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Closer to family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Bring new friends home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Know community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Less likely to become homesick</a:t>
            </a:r>
          </a:p>
        </p:txBody>
      </p:sp>
      <p:sp>
        <p:nvSpPr>
          <p:cNvPr id="9" name="Lightning Bolt 8"/>
          <p:cNvSpPr/>
          <p:nvPr/>
        </p:nvSpPr>
        <p:spPr>
          <a:xfrm rot="349829">
            <a:off x="4949567" y="2627570"/>
            <a:ext cx="579786" cy="585129"/>
          </a:xfrm>
          <a:prstGeom prst="lightningBolt">
            <a:avLst/>
          </a:prstGeom>
          <a:solidFill>
            <a:srgbClr val="FCCE06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rgbClr val="FCCE06"/>
              </a:solidFill>
            </a:endParaRPr>
          </a:p>
        </p:txBody>
      </p:sp>
      <p:sp>
        <p:nvSpPr>
          <p:cNvPr id="10" name="Explosion 2 9"/>
          <p:cNvSpPr/>
          <p:nvPr/>
        </p:nvSpPr>
        <p:spPr>
          <a:xfrm rot="2401359">
            <a:off x="6373744" y="-452881"/>
            <a:ext cx="3033695" cy="2352134"/>
          </a:xfrm>
          <a:prstGeom prst="irregularSeal2">
            <a:avLst/>
          </a:prstGeom>
          <a:solidFill>
            <a:srgbClr val="FCCE06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687773">
            <a:off x="6521810" y="74045"/>
            <a:ext cx="245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GET</a:t>
            </a:r>
          </a:p>
          <a:p>
            <a:pPr algn="ctr"/>
            <a:r>
              <a:rPr lang="en-US" sz="3200" b="1" dirty="0" smtClean="0"/>
              <a:t>INVOLVED!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43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6245" y="2025907"/>
            <a:ext cx="8138574" cy="388414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 students to define, clarify, and achieve                  academic, personal, and professional goals.  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 students’ success in academic and career exploration to secure that diploma.</a:t>
            </a:r>
            <a:b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faculty advisors by helping to develop a student’s academic plan.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Advise students in </a:t>
            </a: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College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Student Success Center = SSC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628650" y="975289"/>
            <a:ext cx="7886700" cy="1103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29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Shape 193"/>
          <p:cNvSpPr/>
          <p:nvPr/>
        </p:nvSpPr>
        <p:spPr>
          <a:xfrm>
            <a:off x="362012" y="1645794"/>
            <a:ext cx="8435810" cy="1392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/>
              <a:t>VU Health </a:t>
            </a:r>
            <a:r>
              <a:rPr lang="en-US" sz="3600" b="1" dirty="0" smtClean="0"/>
              <a:t>Services:</a:t>
            </a:r>
          </a:p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UPCC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-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University Primary Care Center</a:t>
            </a:r>
          </a:p>
        </p:txBody>
      </p:sp>
      <p:sp>
        <p:nvSpPr>
          <p:cNvPr id="5" name="Shape 194"/>
          <p:cNvSpPr txBox="1">
            <a:spLocks/>
          </p:cNvSpPr>
          <p:nvPr/>
        </p:nvSpPr>
        <p:spPr>
          <a:xfrm>
            <a:off x="438515" y="3036926"/>
            <a:ext cx="9185539" cy="47745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dirty="0" smtClean="0"/>
              <a:t>Located in the 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Young Building (4th and </a:t>
            </a:r>
            <a:r>
              <a:rPr lang="en-US" sz="2800" dirty="0" smtClean="0"/>
              <a:t>College St.)</a:t>
            </a:r>
          </a:p>
          <a:p>
            <a:pPr indent="-330200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dirty="0" smtClean="0"/>
              <a:t>Nurse Practitioner and Nursing Staff</a:t>
            </a:r>
          </a:p>
          <a:p>
            <a:pPr lvl="1" indent="-260350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dirty="0" smtClean="0"/>
              <a:t>  Resident Hall students</a:t>
            </a:r>
            <a:r>
              <a:rPr lang="en-US" sz="2400" b="1" dirty="0" smtClean="0"/>
              <a:t>  </a:t>
            </a:r>
            <a:r>
              <a:rPr lang="en-US" sz="2400" b="1" u="sng" dirty="0" smtClean="0"/>
              <a:t>cannot</a:t>
            </a:r>
            <a:r>
              <a:rPr lang="en-US" sz="2400" dirty="0" smtClean="0"/>
              <a:t> opt out of UPCC</a:t>
            </a:r>
          </a:p>
          <a:p>
            <a:pPr marL="858837" lvl="1" indent="-376237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dirty="0" smtClean="0"/>
              <a:t>Off campus students and commuter </a:t>
            </a:r>
          </a:p>
          <a:p>
            <a:pPr marL="482600" lvl="1" indent="0">
              <a:spcBef>
                <a:spcPts val="560"/>
              </a:spcBef>
              <a:buClr>
                <a:srgbClr val="FFCC00"/>
              </a:buClr>
              <a:buSzPct val="100000"/>
              <a:buNone/>
            </a:pPr>
            <a:r>
              <a:rPr lang="en-US" sz="2400" dirty="0" smtClean="0"/>
              <a:t>     students </a:t>
            </a:r>
            <a:r>
              <a:rPr lang="en-US" sz="2400" b="1" u="sng" dirty="0" smtClean="0"/>
              <a:t>can</a:t>
            </a:r>
            <a:r>
              <a:rPr lang="en-US" sz="2400" dirty="0" smtClean="0"/>
              <a:t> opt out of UPCC</a:t>
            </a:r>
          </a:p>
          <a:p>
            <a:pPr marL="0" indent="0">
              <a:spcBef>
                <a:spcPts val="560"/>
              </a:spcBef>
              <a:buFont typeface="Arial"/>
              <a:buNone/>
            </a:pPr>
            <a:endParaRPr lang="en-US" sz="28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Shape 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30749">
            <a:off x="5848626" y="4519814"/>
            <a:ext cx="2773144" cy="2142025"/>
          </a:xfrm>
          <a:prstGeom prst="rect">
            <a:avLst/>
          </a:prstGeom>
          <a:noFill/>
          <a:ln w="952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9280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Shape 200"/>
          <p:cNvSpPr txBox="1">
            <a:spLocks/>
          </p:cNvSpPr>
          <p:nvPr/>
        </p:nvSpPr>
        <p:spPr>
          <a:xfrm>
            <a:off x="710646" y="2606582"/>
            <a:ext cx="4047830" cy="41841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Immunization Laws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 Measles vaccines 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 MMR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 Tetanus/Diphtheria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Meningitis shot or waiver</a:t>
            </a:r>
          </a:p>
          <a:p>
            <a:pPr marL="0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sz="24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1738" lvl="2" indent="-236537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None/>
            </a:pPr>
            <a:endParaRPr lang="en-US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1738" lvl="2" indent="-236537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None/>
            </a:pPr>
            <a:endParaRPr lang="en-US"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01"/>
          <p:cNvSpPr txBox="1">
            <a:spLocks/>
          </p:cNvSpPr>
          <p:nvPr/>
        </p:nvSpPr>
        <p:spPr>
          <a:xfrm>
            <a:off x="5009233" y="2646748"/>
            <a:ext cx="3463517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Health Occupations</a:t>
            </a:r>
          </a:p>
          <a:p>
            <a:pPr>
              <a:spcBef>
                <a:spcPts val="48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Child Care Majors</a:t>
            </a:r>
          </a:p>
          <a:p>
            <a:pPr>
              <a:spcBef>
                <a:spcPts val="48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EMS</a:t>
            </a:r>
          </a:p>
          <a:p>
            <a:pPr>
              <a:spcBef>
                <a:spcPts val="48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Fire Science</a:t>
            </a:r>
          </a:p>
          <a:p>
            <a:pPr marL="457200" lvl="1" indent="0">
              <a:spcBef>
                <a:spcPts val="40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Physical including TB test</a:t>
            </a:r>
          </a:p>
          <a:p>
            <a:pPr>
              <a:spcBef>
                <a:spcPts val="168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u="sng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Recommended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Hepatitis B series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Chickenpox vaccine</a:t>
            </a: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02"/>
          <p:cNvSpPr txBox="1"/>
          <p:nvPr/>
        </p:nvSpPr>
        <p:spPr>
          <a:xfrm rot="289579">
            <a:off x="658116" y="5062541"/>
            <a:ext cx="3693873" cy="14567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your student </a:t>
            </a:r>
            <a:r>
              <a:rPr lang="en-US" sz="1800" b="1" i="1" dirty="0" smtClean="0">
                <a:solidFill>
                  <a:schemeClr val="dk1"/>
                </a:solidFill>
              </a:rPr>
              <a:t>does NOT submit the appropriate immunizations, there will be a registration hold placed on their account!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 smtClean="0">
                <a:solidFill>
                  <a:schemeClr val="dk1"/>
                </a:solidFill>
              </a:rPr>
              <a:t>Questions: See me!</a:t>
            </a:r>
            <a:endParaRPr lang="en-US" sz="1800" b="1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Shape 203"/>
          <p:cNvPicPr preferRelativeResize="0"/>
          <p:nvPr/>
        </p:nvPicPr>
        <p:blipFill rotWithShape="1">
          <a:blip r:embed="rId4">
            <a:alphaModFix/>
          </a:blip>
          <a:srcRect r="6993" b="6951"/>
          <a:stretch/>
        </p:blipFill>
        <p:spPr>
          <a:xfrm rot="6796284">
            <a:off x="2838773" y="4850051"/>
            <a:ext cx="380999" cy="3825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93"/>
          <p:cNvSpPr/>
          <p:nvPr/>
        </p:nvSpPr>
        <p:spPr>
          <a:xfrm>
            <a:off x="362012" y="1162912"/>
            <a:ext cx="8435810" cy="1392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 smtClean="0"/>
              <a:t>Immunization Records:</a:t>
            </a:r>
          </a:p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Laws and Records on File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4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3" name="Shape 209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8236" y="4780499"/>
            <a:ext cx="2438399" cy="182644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Shape 210"/>
          <p:cNvSpPr/>
          <p:nvPr/>
        </p:nvSpPr>
        <p:spPr>
          <a:xfrm>
            <a:off x="321313" y="1430674"/>
            <a:ext cx="8507114" cy="1143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Campus Safety</a:t>
            </a:r>
          </a:p>
        </p:txBody>
      </p:sp>
      <p:sp>
        <p:nvSpPr>
          <p:cNvPr id="5" name="Shape 211"/>
          <p:cNvSpPr txBox="1">
            <a:spLocks/>
          </p:cNvSpPr>
          <p:nvPr/>
        </p:nvSpPr>
        <p:spPr>
          <a:xfrm>
            <a:off x="512741" y="2616480"/>
            <a:ext cx="6816230" cy="437356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Fully Empowered Police Department</a:t>
            </a:r>
          </a:p>
          <a:p>
            <a:pPr marL="858838" lvl="1" indent="-401638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Provide help</a:t>
            </a:r>
          </a:p>
          <a:p>
            <a:pPr marL="858838" lvl="1" indent="-401638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Enforce the law</a:t>
            </a:r>
          </a:p>
          <a:p>
            <a:pPr marL="858838" lvl="1" indent="-401638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Provide student escorts</a:t>
            </a:r>
          </a:p>
          <a:p>
            <a:pPr marL="458788" indent="-407988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Facilitate crime prevention seminars</a:t>
            </a: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Safety is everyone’s responsibility</a:t>
            </a:r>
          </a:p>
          <a:p>
            <a:pPr lvl="1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 valuables</a:t>
            </a:r>
          </a:p>
          <a:p>
            <a:pPr lvl="1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Keep doors locked</a:t>
            </a:r>
          </a:p>
          <a:p>
            <a:pPr lvl="1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Keep medicine out of sight</a:t>
            </a:r>
          </a:p>
          <a:p>
            <a:pPr marL="1201738" lvl="2" indent="-236537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None/>
            </a:pPr>
            <a:endParaRPr lang="en-US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1738" lvl="2" indent="-236537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None/>
            </a:pP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212"/>
          <p:cNvSpPr txBox="1"/>
          <p:nvPr/>
        </p:nvSpPr>
        <p:spPr>
          <a:xfrm rot="289579">
            <a:off x="6192371" y="2994460"/>
            <a:ext cx="2438399" cy="1178905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 should sign up for Emergency Notifications </a:t>
            </a:r>
            <a:r>
              <a:rPr lang="en-US" sz="18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(E-text) </a:t>
            </a:r>
            <a:r>
              <a:rPr lang="en-US" sz="1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MyVU.vinu.edu</a:t>
            </a:r>
          </a:p>
        </p:txBody>
      </p:sp>
      <p:pic>
        <p:nvPicPr>
          <p:cNvPr id="7" name="Shape 213"/>
          <p:cNvPicPr preferRelativeResize="0"/>
          <p:nvPr/>
        </p:nvPicPr>
        <p:blipFill rotWithShape="1">
          <a:blip r:embed="rId5">
            <a:alphaModFix/>
          </a:blip>
          <a:srcRect r="6993" b="6951"/>
          <a:stretch/>
        </p:blipFill>
        <p:spPr>
          <a:xfrm rot="5400000">
            <a:off x="7544519" y="2702678"/>
            <a:ext cx="381000" cy="382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3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2533"/>
            <a:ext cx="6269445" cy="681826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3" name="Mom_testimon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761" r="26418" b="24726"/>
          <a:stretch/>
        </p:blipFill>
        <p:spPr>
          <a:xfrm rot="10800000">
            <a:off x="1978464" y="1198143"/>
            <a:ext cx="5850444" cy="54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9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Shape 235"/>
          <p:cNvSpPr/>
          <p:nvPr/>
        </p:nvSpPr>
        <p:spPr>
          <a:xfrm>
            <a:off x="472611" y="1183760"/>
            <a:ext cx="8274370" cy="1143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5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Looking for </a:t>
            </a:r>
            <a:r>
              <a:rPr lang="en-US" sz="54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Resources?</a:t>
            </a:r>
          </a:p>
        </p:txBody>
      </p:sp>
      <p:sp>
        <p:nvSpPr>
          <p:cNvPr id="4" name="Shape 236"/>
          <p:cNvSpPr txBox="1">
            <a:spLocks/>
          </p:cNvSpPr>
          <p:nvPr/>
        </p:nvSpPr>
        <p:spPr>
          <a:xfrm>
            <a:off x="587670" y="2248001"/>
            <a:ext cx="8159311" cy="43434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3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Look to the VU Web Pages for Information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latin typeface="Calibri"/>
                <a:ea typeface="Calibri"/>
                <a:cs typeface="Calibri"/>
                <a:sym typeface="Calibri"/>
              </a:rPr>
              <a:t>General Information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latin typeface="Calibri"/>
                <a:ea typeface="Calibri"/>
                <a:cs typeface="Calibri"/>
                <a:sym typeface="Calibri"/>
              </a:rPr>
              <a:t>Upcoming Events/Programs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latin typeface="Calibri"/>
                <a:ea typeface="Calibri"/>
                <a:cs typeface="Calibri"/>
                <a:sym typeface="Calibri"/>
              </a:rPr>
              <a:t>Critical Announcements</a:t>
            </a: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3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Join the E-newsletter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latin typeface="Calibri"/>
                <a:ea typeface="Calibri"/>
                <a:cs typeface="Calibri"/>
                <a:sym typeface="Calibri"/>
              </a:rPr>
              <a:t>Know what’s going on!</a:t>
            </a: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3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Join PFS Facebook Group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latin typeface="Calibri"/>
                <a:ea typeface="Calibri"/>
                <a:cs typeface="Calibri"/>
                <a:sym typeface="Calibri"/>
              </a:rPr>
              <a:t>Facebook.com/groups/vuparents</a:t>
            </a: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300" b="1" dirty="0" smtClean="0">
                <a:latin typeface="Calibri"/>
                <a:ea typeface="Calibri"/>
                <a:cs typeface="Calibri"/>
                <a:sym typeface="Calibri"/>
              </a:rPr>
              <a:t>Contact Parent &amp; Family Services</a:t>
            </a: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3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FAQ’s in PFS Calendar</a:t>
            </a:r>
          </a:p>
          <a:p>
            <a:pPr lvl="1">
              <a:spcBef>
                <a:spcPts val="56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sz="23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37"/>
          <p:cNvSpPr txBox="1"/>
          <p:nvPr/>
        </p:nvSpPr>
        <p:spPr>
          <a:xfrm rot="20453128">
            <a:off x="6022277" y="3560090"/>
            <a:ext cx="2278677" cy="400109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vinu.edu/parents</a:t>
            </a:r>
          </a:p>
        </p:txBody>
      </p:sp>
      <p:sp>
        <p:nvSpPr>
          <p:cNvPr id="6" name="Shape 238"/>
          <p:cNvSpPr txBox="1"/>
          <p:nvPr/>
        </p:nvSpPr>
        <p:spPr>
          <a:xfrm rot="260919">
            <a:off x="6166415" y="4890980"/>
            <a:ext cx="2359025" cy="829914"/>
          </a:xfrm>
          <a:prstGeom prst="rect">
            <a:avLst/>
          </a:prstGeom>
          <a:solidFill>
            <a:srgbClr val="A5E5F9"/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parents@vinu.edu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 smtClean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888-852-3940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 smtClean="0">
                <a:solidFill>
                  <a:srgbClr val="000066"/>
                </a:solidFill>
              </a:rPr>
              <a:t>812-888-5004</a:t>
            </a:r>
            <a:endParaRPr lang="en-US" sz="1800" b="1" i="1" dirty="0" smtClean="0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Shape 239"/>
          <p:cNvPicPr preferRelativeResize="0"/>
          <p:nvPr/>
        </p:nvPicPr>
        <p:blipFill rotWithShape="1">
          <a:blip r:embed="rId4">
            <a:alphaModFix/>
          </a:blip>
          <a:srcRect r="6993" b="6951"/>
          <a:stretch/>
        </p:blipFill>
        <p:spPr>
          <a:xfrm rot="6573692">
            <a:off x="7854391" y="4611444"/>
            <a:ext cx="468537" cy="38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40"/>
          <p:cNvPicPr preferRelativeResize="0"/>
          <p:nvPr/>
        </p:nvPicPr>
        <p:blipFill rotWithShape="1">
          <a:blip r:embed="rId5">
            <a:alphaModFix/>
          </a:blip>
          <a:srcRect r="6993" b="6951"/>
          <a:stretch/>
        </p:blipFill>
        <p:spPr>
          <a:xfrm rot="21069556">
            <a:off x="6600756" y="3364693"/>
            <a:ext cx="380999" cy="382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67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31" y="1741954"/>
            <a:ext cx="4767300" cy="487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5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Student Success Center = SSC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72683" y="3872318"/>
            <a:ext cx="3089708" cy="24905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SSC: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Dedicated to increasing persistence toward degree/certificate completion.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3" y="1439014"/>
            <a:ext cx="2924269" cy="1948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726843" y="3872318"/>
            <a:ext cx="35541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SSC is open to all VU students, but will specifically target those needing additional guidance and support.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96411" y="2016165"/>
            <a:ext cx="3759055" cy="13716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CCE06"/>
                </a:solidFill>
              </a:rPr>
              <a:t>Who will the SSC work with?  </a:t>
            </a:r>
            <a:endParaRPr lang="en-US" b="1" dirty="0">
              <a:solidFill>
                <a:srgbClr val="FCCE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8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Student Success Center = SSC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03790" y="3749834"/>
            <a:ext cx="6495680" cy="26491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/>
              <a:t>Offer outreach and support to students to increase their likelihood </a:t>
            </a:r>
          </a:p>
          <a:p>
            <a:pPr marL="0" indent="0" algn="ctr">
              <a:buNone/>
            </a:pPr>
            <a:r>
              <a:rPr lang="en-US" sz="2800" b="1" dirty="0" smtClean="0"/>
              <a:t>of academic success.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0697" y="5490779"/>
            <a:ext cx="78141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Help </a:t>
            </a:r>
            <a:r>
              <a:rPr lang="en-US" sz="2800" b="1" dirty="0">
                <a:solidFill>
                  <a:srgbClr val="000000"/>
                </a:solidFill>
              </a:rPr>
              <a:t>developing collegiate skills such as time management, test taking, and academic skills.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842507" y="2161997"/>
            <a:ext cx="5510534" cy="13716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Programs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1385">
            <a:off x="438231" y="1481988"/>
            <a:ext cx="1758090" cy="2643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154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Student Success Center = SSC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AutoShape 4" descr="http://fb-timeline-cover.com/covers/download/Yoda%20Stars%20Wars%20No%20Mistak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436" y="5313083"/>
            <a:ext cx="8434695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sure to talk to your advisor today about your options!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38110"/>
            <a:ext cx="561561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CC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Path is for you?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2060">
            <a:off x="5493924" y="1127231"/>
            <a:ext cx="3006936" cy="356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39436" y="2417852"/>
            <a:ext cx="45431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Certificate?</a:t>
            </a:r>
          </a:p>
          <a:p>
            <a:endParaRPr lang="en-US" sz="16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Associate </a:t>
            </a:r>
            <a:r>
              <a:rPr lang="en-US" sz="2400" b="1" dirty="0" smtClean="0">
                <a:solidFill>
                  <a:srgbClr val="000000"/>
                </a:solidFill>
              </a:rPr>
              <a:t>Degree Career and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Technical</a:t>
            </a:r>
            <a:r>
              <a:rPr lang="en-US" sz="2400" b="1" dirty="0" smtClean="0">
                <a:solidFill>
                  <a:srgbClr val="000000"/>
                </a:solidFill>
              </a:rPr>
              <a:t>?</a:t>
            </a:r>
          </a:p>
          <a:p>
            <a:endParaRPr lang="en-US" sz="16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Associate </a:t>
            </a:r>
            <a:r>
              <a:rPr lang="en-US" sz="2400" b="1" dirty="0" smtClean="0">
                <a:solidFill>
                  <a:srgbClr val="000000"/>
                </a:solidFill>
              </a:rPr>
              <a:t>Degree Transfer</a:t>
            </a:r>
            <a:r>
              <a:rPr lang="en-US" sz="2400" b="1" dirty="0" smtClean="0">
                <a:solidFill>
                  <a:srgbClr val="000000"/>
                </a:solidFill>
              </a:rPr>
              <a:t>?</a:t>
            </a:r>
          </a:p>
          <a:p>
            <a:endParaRPr lang="en-US" sz="16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Baccalaureate </a:t>
            </a:r>
            <a:r>
              <a:rPr lang="en-US" sz="2400" b="1" dirty="0" smtClean="0">
                <a:solidFill>
                  <a:srgbClr val="000000"/>
                </a:solidFill>
              </a:rPr>
              <a:t>Degree?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1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Student Success Center = SSC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260988"/>
            <a:ext cx="7886700" cy="3357057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If you took dual credit through a college, other than VU, make sure to have your transcripts sent to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 smtClean="0">
                <a:latin typeface="+mj-lt"/>
              </a:rPr>
              <a:t>Vincennes University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 smtClean="0">
                <a:latin typeface="+mj-lt"/>
              </a:rPr>
              <a:t>Registrar’s Office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 smtClean="0">
                <a:latin typeface="+mj-lt"/>
              </a:rPr>
              <a:t>1002 N. First St.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 smtClean="0">
                <a:latin typeface="+mj-lt"/>
              </a:rPr>
              <a:t> Vincennes, IN  47591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 smtClean="0">
                <a:latin typeface="+mj-lt"/>
              </a:rPr>
              <a:t>OR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FCC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records@vinu.edu</a:t>
            </a:r>
            <a:endParaRPr lang="en-US" dirty="0">
              <a:solidFill>
                <a:srgbClr val="FCC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8471"/>
          <a:stretch/>
        </p:blipFill>
        <p:spPr>
          <a:xfrm>
            <a:off x="1472629" y="1763785"/>
            <a:ext cx="6504380" cy="137159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82804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Student Success Center = SSC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28650" y="1586256"/>
            <a:ext cx="7886700" cy="1325563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CC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join </a:t>
            </a:r>
            <a:br>
              <a:rPr lang="en-US" sz="3200" b="1" dirty="0" smtClean="0">
                <a:solidFill>
                  <a:srgbClr val="FCC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rgbClr val="FCCE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Student Success Center Texting Program</a:t>
            </a:r>
            <a:endParaRPr lang="en-US" sz="3200" b="1" dirty="0">
              <a:solidFill>
                <a:srgbClr val="FCCE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2911819"/>
            <a:ext cx="7886700" cy="365915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2800" b="1" dirty="0" smtClean="0"/>
          </a:p>
          <a:p>
            <a:pPr marL="0" indent="0" algn="ctr">
              <a:buNone/>
            </a:pPr>
            <a:r>
              <a:rPr lang="en-US" sz="3600" b="1" dirty="0" smtClean="0"/>
              <a:t>To the following number: 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81010</a:t>
            </a:r>
          </a:p>
          <a:p>
            <a:pPr marL="0" indent="0" algn="ctr">
              <a:buNone/>
            </a:pPr>
            <a:r>
              <a:rPr lang="en-US" sz="3600" b="1" dirty="0" smtClean="0"/>
              <a:t>Text and send this message: 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@May132017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3600" b="1" dirty="0" smtClean="0"/>
              <a:t>If asked, respond with your full name.</a:t>
            </a:r>
          </a:p>
          <a:p>
            <a:pPr marL="0" indent="0" algn="ctr">
              <a:buNone/>
            </a:pPr>
            <a:r>
              <a:rPr lang="en-US" sz="3600" b="1" dirty="0" smtClean="0"/>
              <a:t>All done! </a:t>
            </a:r>
          </a:p>
          <a:p>
            <a:pPr marL="0" indent="0" algn="ctr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2896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5361</TotalTime>
  <Words>2007</Words>
  <Application>Microsoft Macintosh PowerPoint</Application>
  <PresentationFormat>On-screen Show (4:3)</PresentationFormat>
  <Paragraphs>454</Paragraphs>
  <Slides>45</Slides>
  <Notes>45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Calibri</vt:lpstr>
      <vt:lpstr>Constantia</vt:lpstr>
      <vt:lpstr>Noto Sans Symbols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Student Success Center = SSC</vt:lpstr>
      <vt:lpstr>Student Success Center = SSC</vt:lpstr>
      <vt:lpstr>Student Success Center = SSC</vt:lpstr>
      <vt:lpstr>Student Success Center = SSC</vt:lpstr>
      <vt:lpstr>Student Success Center = SSC</vt:lpstr>
      <vt:lpstr>Student Success Center = SSC</vt:lpstr>
      <vt:lpstr>Student Success Center = SSC</vt:lpstr>
      <vt:lpstr>Student Success Center = SSC</vt:lpstr>
      <vt:lpstr>PowerPoint Presentation</vt:lpstr>
      <vt:lpstr>Financial Services</vt:lpstr>
      <vt:lpstr>Student Financial Services</vt:lpstr>
      <vt:lpstr>Student Financial Services</vt:lpstr>
      <vt:lpstr>Student Financial Services</vt:lpstr>
      <vt:lpstr>Student Financial Services- BlazerOne Card</vt:lpstr>
      <vt:lpstr>Student Financial Services</vt:lpstr>
      <vt:lpstr>PowerPoint Presentation</vt:lpstr>
      <vt:lpstr>PowerPoint Presentation</vt:lpstr>
      <vt:lpstr>Parking On Campus</vt:lpstr>
      <vt:lpstr>PowerPoint Presentation</vt:lpstr>
      <vt:lpstr>Living On Campus</vt:lpstr>
      <vt:lpstr>Living On Campus</vt:lpstr>
      <vt:lpstr>Living On Campus</vt:lpstr>
      <vt:lpstr>Living On Campus</vt:lpstr>
      <vt:lpstr>Living On Campus</vt:lpstr>
      <vt:lpstr>PowerPoint Presentation</vt:lpstr>
      <vt:lpstr>Residential Meal Plans</vt:lpstr>
      <vt:lpstr>PowerPoint Presentation</vt:lpstr>
      <vt:lpstr>Non-Resident Meal Plans</vt:lpstr>
      <vt:lpstr>PowerPoint Presentation</vt:lpstr>
      <vt:lpstr>PowerPoint Presentation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 Deetz</dc:creator>
  <cp:lastModifiedBy>Microsoft Office User</cp:lastModifiedBy>
  <cp:revision>159</cp:revision>
  <cp:lastPrinted>2017-05-04T12:37:18Z</cp:lastPrinted>
  <dcterms:created xsi:type="dcterms:W3CDTF">2016-05-09T11:52:16Z</dcterms:created>
  <dcterms:modified xsi:type="dcterms:W3CDTF">2017-05-12T20:00:29Z</dcterms:modified>
</cp:coreProperties>
</file>