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0" r:id="rId14"/>
    <p:sldId id="271" r:id="rId15"/>
    <p:sldId id="275" r:id="rId16"/>
    <p:sldId id="273" r:id="rId17"/>
    <p:sldId id="274" r:id="rId1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1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37" y="0"/>
            <a:ext cx="3038475" cy="465138"/>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07940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00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05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31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54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40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622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63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32" name="Shape 2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538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17</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0928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71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62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17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5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5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7</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8464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39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92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21" name="Shape 2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34" name="Shape 3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lt1"/>
              </a:buClr>
              <a:buFont typeface="Calibri"/>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spcAft>
                <a:spcPts val="0"/>
              </a:spcAft>
              <a:buClr>
                <a:schemeClr val="lt1"/>
              </a:buClr>
              <a:buFont typeface="Calibri"/>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40" name="Shape 4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spcAft>
                <a:spcPts val="0"/>
              </a:spcAft>
              <a:buClr>
                <a:schemeClr val="lt1"/>
              </a:buClr>
              <a:buFont typeface="Calibri"/>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Calibri"/>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spcAft>
                <a:spcPts val="0"/>
              </a:spcAft>
              <a:buClr>
                <a:schemeClr val="lt1"/>
              </a:buClr>
              <a:buFont typeface="Calibri"/>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Calibri"/>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spcAft>
                <a:spcPts val="0"/>
              </a:spcAft>
              <a:buClr>
                <a:schemeClr val="lt1"/>
              </a:buClr>
              <a:buFont typeface="Calibri"/>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spcAft>
                <a:spcPts val="0"/>
              </a:spcAft>
              <a:buClr>
                <a:schemeClr val="lt1"/>
              </a:buClr>
              <a:buFont typeface="Calibri"/>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lt1"/>
              </a:buClr>
              <a:buFont typeface="Calibri"/>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spcAft>
                <a:spcPts val="0"/>
              </a:spcAft>
              <a:buClr>
                <a:schemeClr val="lt1"/>
              </a:buClr>
              <a:buFont typeface="Calibri"/>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spcAft>
                <a:spcPts val="0"/>
              </a:spcAft>
              <a:buClr>
                <a:schemeClr val="lt1"/>
              </a:buClr>
              <a:buFont typeface="Calibri"/>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6000" b="0" i="0" u="none" strike="noStrike" cap="none">
                <a:solidFill>
                  <a:srgbClr val="FFCC00"/>
                </a:solidFill>
                <a:latin typeface="Impact"/>
                <a:ea typeface="Impact"/>
                <a:cs typeface="Impact"/>
                <a:sym typeface="Impact"/>
              </a:defRPr>
            </a:lvl1pPr>
            <a:lvl2pPr marL="0" marR="0" lvl="1" indent="0" algn="ctr" rtl="0">
              <a:spcBef>
                <a:spcPts val="0"/>
              </a:spcBef>
              <a:spcAft>
                <a:spcPts val="0"/>
              </a:spcAft>
              <a:buNone/>
              <a:defRPr sz="6000" b="0" i="0" u="none" strike="noStrike" cap="none">
                <a:solidFill>
                  <a:srgbClr val="FFCC00"/>
                </a:solidFill>
                <a:latin typeface="Impact"/>
                <a:ea typeface="Impact"/>
                <a:cs typeface="Impact"/>
                <a:sym typeface="Impact"/>
              </a:defRPr>
            </a:lvl2pPr>
            <a:lvl3pPr marL="0" marR="0" lvl="2" indent="0" algn="ctr" rtl="0">
              <a:spcBef>
                <a:spcPts val="0"/>
              </a:spcBef>
              <a:spcAft>
                <a:spcPts val="0"/>
              </a:spcAft>
              <a:buNone/>
              <a:defRPr sz="6000" b="0" i="0" u="none" strike="noStrike" cap="none">
                <a:solidFill>
                  <a:srgbClr val="FFCC00"/>
                </a:solidFill>
                <a:latin typeface="Impact"/>
                <a:ea typeface="Impact"/>
                <a:cs typeface="Impact"/>
                <a:sym typeface="Impact"/>
              </a:defRPr>
            </a:lvl3pPr>
            <a:lvl4pPr marL="0" marR="0" lvl="3" indent="0" algn="ctr" rtl="0">
              <a:spcBef>
                <a:spcPts val="0"/>
              </a:spcBef>
              <a:spcAft>
                <a:spcPts val="0"/>
              </a:spcAft>
              <a:buNone/>
              <a:defRPr sz="6000" b="0" i="0" u="none" strike="noStrike" cap="none">
                <a:solidFill>
                  <a:srgbClr val="FFCC00"/>
                </a:solidFill>
                <a:latin typeface="Impact"/>
                <a:ea typeface="Impact"/>
                <a:cs typeface="Impact"/>
                <a:sym typeface="Impact"/>
              </a:defRPr>
            </a:lvl4pPr>
            <a:lvl5pPr marL="0" marR="0" lvl="4" indent="0" algn="ctr" rtl="0">
              <a:spcBef>
                <a:spcPts val="0"/>
              </a:spcBef>
              <a:spcAft>
                <a:spcPts val="0"/>
              </a:spcAft>
              <a:buNone/>
              <a:defRPr sz="6000" b="0" i="0" u="none" strike="noStrike" cap="none">
                <a:solidFill>
                  <a:srgbClr val="FFCC00"/>
                </a:solidFill>
                <a:latin typeface="Impact"/>
                <a:ea typeface="Impact"/>
                <a:cs typeface="Impact"/>
                <a:sym typeface="Impact"/>
              </a:defRPr>
            </a:lvl5pPr>
            <a:lvl6pPr marL="457200" marR="0" lvl="5" indent="0" algn="ctr" rtl="0">
              <a:spcBef>
                <a:spcPts val="0"/>
              </a:spcBef>
              <a:spcAft>
                <a:spcPts val="0"/>
              </a:spcAft>
              <a:buNone/>
              <a:defRPr sz="6000" b="0" i="0" u="none" strike="noStrike" cap="none">
                <a:solidFill>
                  <a:srgbClr val="FFCC00"/>
                </a:solidFill>
                <a:latin typeface="Impact"/>
                <a:ea typeface="Impact"/>
                <a:cs typeface="Impact"/>
                <a:sym typeface="Impact"/>
              </a:defRPr>
            </a:lvl6pPr>
            <a:lvl7pPr marL="914400" marR="0" lvl="6" indent="0" algn="ctr" rtl="0">
              <a:spcBef>
                <a:spcPts val="0"/>
              </a:spcBef>
              <a:spcAft>
                <a:spcPts val="0"/>
              </a:spcAft>
              <a:buNone/>
              <a:defRPr sz="6000" b="0" i="0" u="none" strike="noStrike" cap="none">
                <a:solidFill>
                  <a:srgbClr val="FFCC00"/>
                </a:solidFill>
                <a:latin typeface="Impact"/>
                <a:ea typeface="Impact"/>
                <a:cs typeface="Impact"/>
                <a:sym typeface="Impact"/>
              </a:defRPr>
            </a:lvl7pPr>
            <a:lvl8pPr marL="1371600" marR="0" lvl="7" indent="0" algn="ctr" rtl="0">
              <a:spcBef>
                <a:spcPts val="0"/>
              </a:spcBef>
              <a:spcAft>
                <a:spcPts val="0"/>
              </a:spcAft>
              <a:buNone/>
              <a:defRPr sz="6000" b="0" i="0" u="none" strike="noStrike" cap="none">
                <a:solidFill>
                  <a:srgbClr val="FFCC00"/>
                </a:solidFill>
                <a:latin typeface="Impact"/>
                <a:ea typeface="Impact"/>
                <a:cs typeface="Impact"/>
                <a:sym typeface="Impact"/>
              </a:defRPr>
            </a:lvl8pPr>
            <a:lvl9pPr marL="1828800" marR="0" lvl="8" indent="0" algn="ctr" rtl="0">
              <a:spcBef>
                <a:spcPts val="0"/>
              </a:spcBef>
              <a:spcAft>
                <a:spcPts val="0"/>
              </a:spcAft>
              <a:buNone/>
              <a:defRPr sz="6000" b="0" i="0" u="none" strike="noStrike" cap="none">
                <a:solidFill>
                  <a:srgbClr val="FFCC00"/>
                </a:solidFill>
                <a:latin typeface="Impact"/>
                <a:ea typeface="Impact"/>
                <a:cs typeface="Impact"/>
                <a:sym typeface="Impact"/>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2485200" y="2057400"/>
            <a:ext cx="5955000" cy="1569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600" b="0" i="0" u="none" strike="noStrike" cap="none" smtClean="0">
                <a:solidFill>
                  <a:srgbClr val="FFFF00"/>
                </a:solidFill>
                <a:latin typeface="Arial"/>
                <a:ea typeface="Arial"/>
                <a:cs typeface="Arial"/>
                <a:sym typeface="Arial"/>
              </a:rPr>
              <a:t>Welco</a:t>
            </a:r>
            <a:r>
              <a:rPr lang="en-US" sz="9600" smtClean="0">
                <a:solidFill>
                  <a:srgbClr val="FFFF00"/>
                </a:solidFill>
              </a:rPr>
              <a:t>m</a:t>
            </a:r>
            <a:r>
              <a:rPr lang="en-US" sz="9600" b="0" i="0" u="none" strike="noStrike" cap="none" smtClean="0">
                <a:solidFill>
                  <a:srgbClr val="FFFF00"/>
                </a:solidFill>
                <a:latin typeface="Arial"/>
                <a:ea typeface="Arial"/>
                <a:cs typeface="Arial"/>
                <a:sym typeface="Arial"/>
              </a:rPr>
              <a:t>e!</a:t>
            </a:r>
            <a:endParaRPr lang="en-US" sz="9600" b="0" i="0" u="none" strike="noStrike" cap="none">
              <a:solidFill>
                <a:srgbClr val="FFFF00"/>
              </a:solidFill>
              <a:latin typeface="Arial"/>
              <a:ea typeface="Arial"/>
              <a:cs typeface="Arial"/>
              <a:sym typeface="Arial"/>
            </a:endParaRPr>
          </a:p>
        </p:txBody>
      </p:sp>
      <p:sp>
        <p:nvSpPr>
          <p:cNvPr id="89" name="Shape 89"/>
          <p:cNvSpPr/>
          <p:nvPr/>
        </p:nvSpPr>
        <p:spPr>
          <a:xfrm>
            <a:off x="2428547" y="3621805"/>
            <a:ext cx="6011861" cy="46166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1" u="none" strike="noStrike" cap="none">
                <a:solidFill>
                  <a:schemeClr val="lt1"/>
                </a:solidFill>
                <a:latin typeface="Calibri"/>
                <a:ea typeface="Calibri"/>
                <a:cs typeface="Calibri"/>
                <a:sym typeface="Calibri"/>
              </a:rPr>
              <a:t>Parent &amp; Family Session</a:t>
            </a:r>
            <a:r>
              <a:rPr lang="en-US" sz="2400" b="1" i="0" u="none" strike="noStrike" cap="none">
                <a:solidFill>
                  <a:schemeClr val="accent6"/>
                </a:solidFill>
                <a:latin typeface="Calibri"/>
                <a:ea typeface="Calibri"/>
                <a:cs typeface="Calibri"/>
                <a:sym typeface="Calibri"/>
              </a:rPr>
              <a:t> </a:t>
            </a:r>
          </a:p>
        </p:txBody>
      </p:sp>
      <p:pic>
        <p:nvPicPr>
          <p:cNvPr id="90" name="Shape 90"/>
          <p:cNvPicPr preferRelativeResize="0"/>
          <p:nvPr/>
        </p:nvPicPr>
        <p:blipFill rotWithShape="1">
          <a:blip r:embed="rId3">
            <a:alphaModFix/>
          </a:blip>
          <a:srcRect/>
          <a:stretch/>
        </p:blipFill>
        <p:spPr>
          <a:xfrm>
            <a:off x="6096000" y="462852"/>
            <a:ext cx="2525277" cy="1012928"/>
          </a:xfrm>
          <a:prstGeom prst="rect">
            <a:avLst/>
          </a:prstGeom>
          <a:noFill/>
          <a:ln w="12700" cap="flat" cmpd="sng">
            <a:solidFill>
              <a:srgbClr val="FFCC00"/>
            </a:solidFill>
            <a:prstDash val="solid"/>
            <a:round/>
            <a:headEnd type="none" w="med" len="med"/>
            <a:tailEnd type="none" w="med" len="med"/>
          </a:ln>
        </p:spPr>
      </p:pic>
      <p:pic>
        <p:nvPicPr>
          <p:cNvPr id="91" name="Shape 91"/>
          <p:cNvPicPr preferRelativeResize="0"/>
          <p:nvPr/>
        </p:nvPicPr>
        <p:blipFill rotWithShape="1">
          <a:blip r:embed="rId4">
            <a:alphaModFix/>
          </a:blip>
          <a:srcRect/>
          <a:stretch/>
        </p:blipFill>
        <p:spPr>
          <a:xfrm>
            <a:off x="6337300" y="4727707"/>
            <a:ext cx="2565400" cy="1924049"/>
          </a:xfrm>
          <a:prstGeom prst="rect">
            <a:avLst/>
          </a:prstGeom>
          <a:noFill/>
          <a:ln w="19050" cap="flat" cmpd="sng">
            <a:solidFill>
              <a:srgbClr val="66FF33"/>
            </a:solidFill>
            <a:prstDash val="solid"/>
            <a:round/>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idx="4294967295"/>
          </p:nvPr>
        </p:nvSpPr>
        <p:spPr>
          <a:xfrm>
            <a:off x="1295400" y="228600"/>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rgbClr val="FFFF00"/>
                </a:solidFill>
                <a:latin typeface="Arial"/>
                <a:ea typeface="Arial"/>
                <a:cs typeface="Arial"/>
                <a:sym typeface="Arial"/>
              </a:rPr>
              <a:t>Commuting From Home</a:t>
            </a:r>
          </a:p>
        </p:txBody>
      </p:sp>
      <p:sp>
        <p:nvSpPr>
          <p:cNvPr id="185" name="Shape 185"/>
          <p:cNvSpPr txBox="1">
            <a:spLocks noGrp="1"/>
          </p:cNvSpPr>
          <p:nvPr>
            <p:ph type="body" idx="4294967295"/>
          </p:nvPr>
        </p:nvSpPr>
        <p:spPr>
          <a:xfrm>
            <a:off x="2514600" y="1371600"/>
            <a:ext cx="5943599" cy="1219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FFCC00"/>
              </a:buClr>
              <a:buSzPct val="25000"/>
              <a:buFont typeface="Calibri"/>
              <a:buNone/>
            </a:pPr>
            <a:r>
              <a:rPr lang="en-US" sz="2800" b="0" i="1" u="none" strike="noStrike" cap="none">
                <a:solidFill>
                  <a:schemeClr val="lt1"/>
                </a:solidFill>
                <a:latin typeface="Calibri"/>
                <a:ea typeface="Calibri"/>
                <a:cs typeface="Calibri"/>
                <a:sym typeface="Calibri"/>
              </a:rPr>
              <a:t>60% Live at home or off campus</a:t>
            </a:r>
          </a:p>
          <a:p>
            <a:pPr marL="342900" marR="0" lvl="0" indent="-342900" algn="l" rtl="0">
              <a:lnSpc>
                <a:spcPct val="90000"/>
              </a:lnSpc>
              <a:spcBef>
                <a:spcPts val="560"/>
              </a:spcBef>
              <a:spcAft>
                <a:spcPts val="0"/>
              </a:spcAft>
              <a:buClr>
                <a:srgbClr val="FFCC00"/>
              </a:buClr>
              <a:buSzPct val="25000"/>
              <a:buFont typeface="Calibri"/>
              <a:buNone/>
            </a:pPr>
            <a:r>
              <a:rPr lang="en-US" sz="2800" b="0" i="1" u="none" strike="noStrike" cap="none">
                <a:solidFill>
                  <a:schemeClr val="lt1"/>
                </a:solidFill>
                <a:latin typeface="Calibri"/>
                <a:ea typeface="Calibri"/>
                <a:cs typeface="Calibri"/>
                <a:sym typeface="Calibri"/>
              </a:rPr>
              <a:t>Schedules </a:t>
            </a:r>
            <a:r>
              <a:rPr lang="en-US" sz="2800" b="1" i="1" u="sng" strike="noStrike" cap="none">
                <a:solidFill>
                  <a:schemeClr val="lt1"/>
                </a:solidFill>
                <a:latin typeface="Calibri"/>
                <a:ea typeface="Calibri"/>
                <a:cs typeface="Calibri"/>
                <a:sym typeface="Calibri"/>
              </a:rPr>
              <a:t>will</a:t>
            </a:r>
            <a:r>
              <a:rPr lang="en-US" sz="2800" b="1" i="1" u="none" strike="noStrike" cap="none">
                <a:solidFill>
                  <a:schemeClr val="lt1"/>
                </a:solidFill>
                <a:latin typeface="Calibri"/>
                <a:ea typeface="Calibri"/>
                <a:cs typeface="Calibri"/>
                <a:sym typeface="Calibri"/>
              </a:rPr>
              <a:t> </a:t>
            </a:r>
            <a:r>
              <a:rPr lang="en-US" sz="2800" b="0" i="1" u="none" strike="noStrike" cap="none">
                <a:solidFill>
                  <a:schemeClr val="lt1"/>
                </a:solidFill>
                <a:latin typeface="Calibri"/>
                <a:ea typeface="Calibri"/>
                <a:cs typeface="Calibri"/>
                <a:sym typeface="Calibri"/>
              </a:rPr>
              <a:t>change</a:t>
            </a:r>
          </a:p>
          <a:p>
            <a:pPr marL="342900" marR="0" lvl="0" indent="-342900" algn="l" rtl="0">
              <a:lnSpc>
                <a:spcPct val="90000"/>
              </a:lnSpc>
              <a:spcBef>
                <a:spcPts val="640"/>
              </a:spcBef>
              <a:spcAft>
                <a:spcPts val="0"/>
              </a:spcAft>
              <a:buClr>
                <a:srgbClr val="FFCC00"/>
              </a:buClr>
              <a:buSzPct val="25000"/>
              <a:buFont typeface="Calibri"/>
              <a:buNone/>
            </a:pPr>
            <a:r>
              <a:rPr lang="en-US" sz="3200" b="0" i="1" u="none" strike="noStrike" cap="none">
                <a:solidFill>
                  <a:schemeClr val="lt1"/>
                </a:solidFill>
                <a:latin typeface="Calibri"/>
                <a:ea typeface="Calibri"/>
                <a:cs typeface="Calibri"/>
                <a:sym typeface="Calibri"/>
              </a:rPr>
              <a:t> </a:t>
            </a:r>
          </a:p>
          <a:p>
            <a:pPr marL="858838" marR="0" lvl="1" indent="-401638" algn="l" rtl="0">
              <a:lnSpc>
                <a:spcPct val="90000"/>
              </a:lnSpc>
              <a:spcBef>
                <a:spcPts val="480"/>
              </a:spcBef>
              <a:spcAft>
                <a:spcPts val="0"/>
              </a:spcAft>
              <a:buClr>
                <a:srgbClr val="FFCC00"/>
              </a:buClr>
              <a:buSzPct val="25000"/>
              <a:buFont typeface="Calibri"/>
              <a:buNone/>
            </a:pPr>
            <a:r>
              <a:rPr lang="en-US" sz="2400" b="0" i="0" u="none" strike="noStrike" cap="none">
                <a:solidFill>
                  <a:schemeClr val="lt1"/>
                </a:solidFill>
                <a:latin typeface="Calibri"/>
                <a:ea typeface="Calibri"/>
                <a:cs typeface="Calibri"/>
                <a:sym typeface="Calibri"/>
              </a:rPr>
              <a:t>        </a:t>
            </a:r>
          </a:p>
          <a:p>
            <a:pPr marL="858838" marR="0" lvl="1" indent="-401638" algn="l" rtl="0">
              <a:lnSpc>
                <a:spcPct val="90000"/>
              </a:lnSpc>
              <a:spcBef>
                <a:spcPts val="560"/>
              </a:spcBef>
              <a:spcAft>
                <a:spcPts val="0"/>
              </a:spcAft>
              <a:buClr>
                <a:srgbClr val="FFCC00"/>
              </a:buClr>
              <a:buSzPct val="25000"/>
              <a:buFont typeface="Calibri"/>
              <a:buNone/>
            </a:pPr>
            <a:endParaRPr sz="2800" b="0" i="0" u="none" strike="noStrike" cap="none">
              <a:solidFill>
                <a:schemeClr val="lt1"/>
              </a:solidFill>
              <a:latin typeface="Calibri"/>
              <a:ea typeface="Calibri"/>
              <a:cs typeface="Calibri"/>
              <a:sym typeface="Calibri"/>
            </a:endParaRPr>
          </a:p>
        </p:txBody>
      </p:sp>
      <p:sp>
        <p:nvSpPr>
          <p:cNvPr id="186" name="Shape 186"/>
          <p:cNvSpPr txBox="1"/>
          <p:nvPr/>
        </p:nvSpPr>
        <p:spPr>
          <a:xfrm>
            <a:off x="3048000" y="6211669"/>
            <a:ext cx="3276600" cy="646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a:solidFill>
                  <a:srgbClr val="FFFF00"/>
                </a:solidFill>
                <a:latin typeface="Calibri"/>
                <a:ea typeface="Calibri"/>
                <a:cs typeface="Calibri"/>
                <a:sym typeface="Calibri"/>
              </a:rPr>
              <a:t>GET INVOLVED!</a:t>
            </a:r>
          </a:p>
        </p:txBody>
      </p:sp>
      <p:sp>
        <p:nvSpPr>
          <p:cNvPr id="187" name="Shape 187"/>
          <p:cNvSpPr txBox="1"/>
          <p:nvPr/>
        </p:nvSpPr>
        <p:spPr>
          <a:xfrm>
            <a:off x="5562600" y="2590800"/>
            <a:ext cx="3581400" cy="3792900"/>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SzPct val="25000"/>
              <a:buNone/>
            </a:pPr>
            <a:r>
              <a:rPr lang="en-US" sz="2800" b="1" u="sng">
                <a:solidFill>
                  <a:srgbClr val="FFFF00"/>
                </a:solidFill>
                <a:latin typeface="Calibri"/>
                <a:ea typeface="Calibri"/>
                <a:cs typeface="Calibri"/>
                <a:sym typeface="Calibri"/>
              </a:rPr>
              <a:t>Challenges</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Can work</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Difficulty finding “their place”</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Family Dynamic</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Study time/Resources</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Parking</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Transportation</a:t>
            </a:r>
          </a:p>
          <a:p>
            <a:pPr marL="285750" marR="0" lvl="0" indent="-285750" algn="l" rtl="0">
              <a:lnSpc>
                <a:spcPct val="90000"/>
              </a:lnSpc>
              <a:spcBef>
                <a:spcPts val="0"/>
              </a:spcBef>
              <a:spcAft>
                <a:spcPts val="0"/>
              </a:spcAft>
              <a:buClr>
                <a:srgbClr val="FFCC00"/>
              </a:buClr>
              <a:buSzPct val="108333"/>
              <a:buFont typeface="Arial"/>
              <a:buChar char="•"/>
            </a:pPr>
            <a:r>
              <a:rPr lang="en-US" sz="2400" b="1">
                <a:solidFill>
                  <a:srgbClr val="FFFF00"/>
                </a:solidFill>
                <a:latin typeface="Calibri"/>
                <a:ea typeface="Calibri"/>
                <a:cs typeface="Calibri"/>
                <a:sym typeface="Calibri"/>
              </a:rPr>
              <a:t>Participation in events</a:t>
            </a:r>
          </a:p>
          <a:p>
            <a:pPr marL="285750" marR="0" lvl="0" indent="-285750" algn="l" rtl="0">
              <a:lnSpc>
                <a:spcPct val="90000"/>
              </a:lnSpc>
              <a:spcBef>
                <a:spcPts val="0"/>
              </a:spcBef>
              <a:spcAft>
                <a:spcPts val="0"/>
              </a:spcAft>
              <a:buClr>
                <a:srgbClr val="FFCC00"/>
              </a:buClr>
              <a:buFont typeface="Arial"/>
              <a:buNone/>
            </a:pPr>
            <a:endParaRPr sz="2800">
              <a:solidFill>
                <a:schemeClr val="accent6"/>
              </a:solidFill>
              <a:latin typeface="Calibri"/>
              <a:ea typeface="Calibri"/>
              <a:cs typeface="Calibri"/>
              <a:sym typeface="Calibri"/>
            </a:endParaRPr>
          </a:p>
          <a:p>
            <a:pPr marL="457200" marR="0" lvl="1" indent="0" algn="l" rtl="0">
              <a:lnSpc>
                <a:spcPct val="90000"/>
              </a:lnSpc>
              <a:spcBef>
                <a:spcPts val="0"/>
              </a:spcBef>
              <a:spcAft>
                <a:spcPts val="0"/>
              </a:spcAft>
              <a:buNone/>
            </a:pPr>
            <a:endParaRPr sz="2400" b="0" i="0" u="none" strike="noStrike" cap="none">
              <a:solidFill>
                <a:schemeClr val="accent6"/>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Shape 188"/>
          <p:cNvSpPr txBox="1"/>
          <p:nvPr/>
        </p:nvSpPr>
        <p:spPr>
          <a:xfrm>
            <a:off x="2286000" y="2590800"/>
            <a:ext cx="3581399" cy="300082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2800" b="1" u="sng">
                <a:solidFill>
                  <a:srgbClr val="FFFF00"/>
                </a:solidFill>
                <a:latin typeface="Calibri"/>
                <a:ea typeface="Calibri"/>
                <a:cs typeface="Calibri"/>
                <a:sym typeface="Calibri"/>
              </a:rPr>
              <a:t>Benefits</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Can work</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Closer to family</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Bring new friends home</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Know community </a:t>
            </a:r>
          </a:p>
          <a:p>
            <a:pPr marL="285750" marR="0" lvl="0" indent="-285750" algn="l" rtl="0">
              <a:lnSpc>
                <a:spcPct val="90000"/>
              </a:lnSpc>
              <a:spcBef>
                <a:spcPts val="0"/>
              </a:spcBef>
              <a:spcAft>
                <a:spcPts val="0"/>
              </a:spcAft>
              <a:buClr>
                <a:srgbClr val="FFCC00"/>
              </a:buClr>
              <a:buSzPct val="100000"/>
              <a:buFont typeface="Arial"/>
              <a:buChar char="•"/>
            </a:pPr>
            <a:r>
              <a:rPr lang="en-US" sz="2600" b="1">
                <a:solidFill>
                  <a:srgbClr val="FFFF00"/>
                </a:solidFill>
                <a:latin typeface="Calibri"/>
                <a:ea typeface="Calibri"/>
                <a:cs typeface="Calibri"/>
                <a:sym typeface="Calibri"/>
              </a:rPr>
              <a:t>Less likely to become homesick</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p:nvPr/>
        </p:nvSpPr>
        <p:spPr>
          <a:xfrm>
            <a:off x="2133600" y="284177"/>
            <a:ext cx="5105400" cy="13923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u="sng">
                <a:solidFill>
                  <a:srgbClr val="FFFF00"/>
                </a:solidFill>
              </a:rPr>
              <a:t>VU Health Services: UPCC</a:t>
            </a:r>
            <a:r>
              <a:rPr lang="en-US" sz="3600">
                <a:solidFill>
                  <a:srgbClr val="FFFF00"/>
                </a:solidFill>
              </a:rPr>
              <a:t> -</a:t>
            </a:r>
            <a:r>
              <a:rPr lang="en-US" sz="6000">
                <a:solidFill>
                  <a:srgbClr val="FFFF00"/>
                </a:solidFill>
              </a:rPr>
              <a:t> </a:t>
            </a:r>
            <a:r>
              <a:rPr lang="en-US" sz="3600" b="1" u="sng">
                <a:solidFill>
                  <a:srgbClr val="FFFF00"/>
                </a:solidFill>
              </a:rPr>
              <a:t>University Primary Care Center</a:t>
            </a:r>
          </a:p>
        </p:txBody>
      </p:sp>
      <p:sp>
        <p:nvSpPr>
          <p:cNvPr id="194" name="Shape 194"/>
          <p:cNvSpPr txBox="1">
            <a:spLocks noGrp="1"/>
          </p:cNvSpPr>
          <p:nvPr>
            <p:ph type="body" idx="4294967295"/>
          </p:nvPr>
        </p:nvSpPr>
        <p:spPr>
          <a:xfrm>
            <a:off x="1981200" y="1884225"/>
            <a:ext cx="5562600" cy="47745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rgbClr val="FFCC00"/>
              </a:buClr>
              <a:buSzPct val="100000"/>
              <a:buFont typeface="Calibri"/>
              <a:buChar char="•"/>
            </a:pPr>
            <a:r>
              <a:rPr lang="en-US" sz="3000" dirty="0" smtClean="0">
                <a:solidFill>
                  <a:srgbClr val="FFFF00"/>
                </a:solidFill>
              </a:rPr>
              <a:t>Located at the </a:t>
            </a:r>
            <a:r>
              <a:rPr lang="en-US" sz="3000" i="0" u="none" strike="noStrike" cap="none" dirty="0" smtClean="0">
                <a:solidFill>
                  <a:srgbClr val="FFFF00"/>
                </a:solidFill>
                <a:latin typeface="Calibri"/>
                <a:ea typeface="Calibri"/>
                <a:cs typeface="Calibri"/>
                <a:sym typeface="Calibri"/>
              </a:rPr>
              <a:t>Young </a:t>
            </a:r>
            <a:r>
              <a:rPr lang="en-US" sz="3000" i="0" u="none" strike="noStrike" cap="none" dirty="0">
                <a:solidFill>
                  <a:srgbClr val="FFFF00"/>
                </a:solidFill>
                <a:latin typeface="Calibri"/>
                <a:ea typeface="Calibri"/>
                <a:cs typeface="Calibri"/>
                <a:sym typeface="Calibri"/>
              </a:rPr>
              <a:t>Building at the Corner of 4th and </a:t>
            </a:r>
            <a:r>
              <a:rPr lang="en-US" sz="3000" dirty="0">
                <a:solidFill>
                  <a:srgbClr val="FFFF00"/>
                </a:solidFill>
              </a:rPr>
              <a:t>College Street</a:t>
            </a:r>
          </a:p>
          <a:p>
            <a:pPr marL="393700" indent="-342900">
              <a:buClr>
                <a:srgbClr val="FFCC00"/>
              </a:buClr>
            </a:pPr>
            <a:r>
              <a:rPr lang="en-US" sz="2400" i="0" u="none" strike="noStrike" cap="none" dirty="0" smtClean="0">
                <a:solidFill>
                  <a:srgbClr val="FFFF00"/>
                </a:solidFill>
                <a:latin typeface="Calibri"/>
                <a:ea typeface="Calibri"/>
                <a:cs typeface="Calibri"/>
                <a:sym typeface="Calibri"/>
              </a:rPr>
              <a:t>Health </a:t>
            </a:r>
            <a:r>
              <a:rPr lang="en-US" sz="2400" i="0" u="none" strike="noStrike" cap="none" dirty="0">
                <a:solidFill>
                  <a:srgbClr val="FFFF00"/>
                </a:solidFill>
                <a:latin typeface="Calibri"/>
                <a:ea typeface="Calibri"/>
                <a:cs typeface="Calibri"/>
                <a:sym typeface="Calibri"/>
              </a:rPr>
              <a:t>Center with</a:t>
            </a:r>
            <a:r>
              <a:rPr lang="en-US" sz="2400" dirty="0">
                <a:solidFill>
                  <a:srgbClr val="FFFF00"/>
                </a:solidFill>
              </a:rPr>
              <a:t> Nurse Practitioner and Nursing Staff</a:t>
            </a:r>
          </a:p>
          <a:p>
            <a:pPr marL="742950" marR="0" lvl="1" indent="-260350" algn="l" rtl="0">
              <a:spcBef>
                <a:spcPts val="560"/>
              </a:spcBef>
              <a:spcAft>
                <a:spcPts val="0"/>
              </a:spcAft>
              <a:buClr>
                <a:srgbClr val="FFCC00"/>
              </a:buClr>
              <a:buSzPct val="100000"/>
              <a:buFont typeface="Calibri"/>
              <a:buChar char="–"/>
            </a:pPr>
            <a:r>
              <a:rPr lang="en-US" sz="2400" dirty="0">
                <a:solidFill>
                  <a:srgbClr val="FFFF00"/>
                </a:solidFill>
              </a:rPr>
              <a:t>Resident Hall students</a:t>
            </a:r>
            <a:r>
              <a:rPr lang="en-US" sz="2400" b="1" dirty="0">
                <a:solidFill>
                  <a:srgbClr val="FFFF00"/>
                </a:solidFill>
              </a:rPr>
              <a:t> </a:t>
            </a:r>
          </a:p>
          <a:p>
            <a:pPr marL="457200" marR="0" lvl="0" indent="0" algn="l" rtl="0">
              <a:spcBef>
                <a:spcPts val="560"/>
              </a:spcBef>
              <a:spcAft>
                <a:spcPts val="0"/>
              </a:spcAft>
              <a:buNone/>
            </a:pPr>
            <a:r>
              <a:rPr lang="en-US" sz="2400" b="1" u="sng" dirty="0">
                <a:solidFill>
                  <a:srgbClr val="FFFF00"/>
                </a:solidFill>
              </a:rPr>
              <a:t>can’t</a:t>
            </a:r>
            <a:r>
              <a:rPr lang="en-US" sz="2400" dirty="0">
                <a:solidFill>
                  <a:srgbClr val="FFFF00"/>
                </a:solidFill>
              </a:rPr>
              <a:t> opt out of UPCC</a:t>
            </a:r>
          </a:p>
          <a:p>
            <a:pPr marL="858837" marR="0" lvl="1" indent="-376237" algn="l" rtl="0">
              <a:spcBef>
                <a:spcPts val="560"/>
              </a:spcBef>
              <a:spcAft>
                <a:spcPts val="0"/>
              </a:spcAft>
              <a:buClr>
                <a:srgbClr val="FFCC00"/>
              </a:buClr>
              <a:buSzPct val="100000"/>
              <a:buFont typeface="Calibri"/>
              <a:buChar char="–"/>
            </a:pPr>
            <a:r>
              <a:rPr lang="en-US" sz="2400" dirty="0">
                <a:solidFill>
                  <a:srgbClr val="FFFF00"/>
                </a:solidFill>
              </a:rPr>
              <a:t>Off campus students/</a:t>
            </a:r>
          </a:p>
          <a:p>
            <a:pPr marL="457200" marR="0" lvl="0" indent="0" algn="l" rtl="0">
              <a:spcBef>
                <a:spcPts val="560"/>
              </a:spcBef>
              <a:spcAft>
                <a:spcPts val="0"/>
              </a:spcAft>
              <a:buNone/>
            </a:pPr>
            <a:r>
              <a:rPr lang="en-US" sz="2400" dirty="0">
                <a:solidFill>
                  <a:srgbClr val="FFFF00"/>
                </a:solidFill>
              </a:rPr>
              <a:t>commuter students </a:t>
            </a:r>
          </a:p>
          <a:p>
            <a:pPr marL="457200" marR="0" lvl="0" indent="0" algn="l" rtl="0">
              <a:spcBef>
                <a:spcPts val="560"/>
              </a:spcBef>
              <a:spcAft>
                <a:spcPts val="0"/>
              </a:spcAft>
              <a:buNone/>
            </a:pPr>
            <a:r>
              <a:rPr lang="en-US" sz="2400" b="1" u="sng" dirty="0">
                <a:solidFill>
                  <a:srgbClr val="FFFF00"/>
                </a:solidFill>
              </a:rPr>
              <a:t>can</a:t>
            </a:r>
            <a:r>
              <a:rPr lang="en-US" sz="2400" dirty="0">
                <a:solidFill>
                  <a:srgbClr val="FFFF00"/>
                </a:solidFill>
              </a:rPr>
              <a:t> opt out of </a:t>
            </a:r>
            <a:r>
              <a:rPr lang="en-US" sz="2400" dirty="0" smtClean="0">
                <a:solidFill>
                  <a:srgbClr val="FFFF00"/>
                </a:solidFill>
              </a:rPr>
              <a:t>UPCC</a:t>
            </a:r>
            <a:endParaRPr lang="en-US" sz="2400" dirty="0">
              <a:solidFill>
                <a:srgbClr val="FFFF00"/>
              </a:solidFill>
            </a:endParaRPr>
          </a:p>
          <a:p>
            <a:pPr marL="0" marR="0" lvl="0" indent="0" algn="l" rtl="0">
              <a:spcBef>
                <a:spcPts val="560"/>
              </a:spcBef>
              <a:spcAft>
                <a:spcPts val="0"/>
              </a:spcAft>
              <a:buNone/>
            </a:pPr>
            <a:endParaRPr sz="2800" b="1" i="0" u="none" strike="noStrike" cap="none" dirty="0">
              <a:solidFill>
                <a:srgbClr val="FFFF00"/>
              </a:solidFill>
              <a:latin typeface="Calibri"/>
              <a:ea typeface="Calibri"/>
              <a:cs typeface="Calibri"/>
              <a:sym typeface="Calibri"/>
            </a:endParaRPr>
          </a:p>
        </p:txBody>
      </p:sp>
      <p:pic>
        <p:nvPicPr>
          <p:cNvPr id="195" name="Shape 195"/>
          <p:cNvPicPr preferRelativeResize="0"/>
          <p:nvPr/>
        </p:nvPicPr>
        <p:blipFill rotWithShape="1">
          <a:blip r:embed="rId3">
            <a:alphaModFix/>
          </a:blip>
          <a:srcRect/>
          <a:stretch/>
        </p:blipFill>
        <p:spPr>
          <a:xfrm rot="230749">
            <a:off x="6244627" y="3934112"/>
            <a:ext cx="2773144" cy="2142025"/>
          </a:xfrm>
          <a:prstGeom prst="rect">
            <a:avLst/>
          </a:prstGeom>
          <a:noFill/>
          <a:ln w="9525" cap="flat" cmpd="sng">
            <a:solidFill>
              <a:srgbClr val="FFCC00"/>
            </a:solidFill>
            <a:prstDash val="solid"/>
            <a:round/>
            <a:headEnd type="none" w="med" len="med"/>
            <a:tailEnd type="none" w="med" len="med"/>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2133600" y="1669150"/>
            <a:ext cx="3581400" cy="4184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FFCC00"/>
              </a:buClr>
              <a:buSzPct val="25000"/>
              <a:buFont typeface="Calibri"/>
              <a:buNone/>
            </a:pPr>
            <a:r>
              <a:rPr lang="en-US" sz="2400" b="1" i="0" u="none" strike="noStrike" cap="none">
                <a:solidFill>
                  <a:srgbClr val="FFFF00"/>
                </a:solidFill>
                <a:latin typeface="Calibri"/>
                <a:ea typeface="Calibri"/>
                <a:cs typeface="Calibri"/>
                <a:sym typeface="Calibri"/>
              </a:rPr>
              <a:t>Immunization Laws</a:t>
            </a:r>
          </a:p>
          <a:p>
            <a:pPr marL="457200" marR="0" lvl="1" indent="0" algn="l" rtl="0">
              <a:spcBef>
                <a:spcPts val="480"/>
              </a:spcBef>
              <a:spcAft>
                <a:spcPts val="0"/>
              </a:spcAft>
              <a:buClr>
                <a:srgbClr val="FFCC00"/>
              </a:buClr>
              <a:buSzPct val="25000"/>
              <a:buFont typeface="Calibri"/>
              <a:buNone/>
            </a:pPr>
            <a:r>
              <a:rPr lang="en-US" sz="2400" b="1" i="0" u="none" strike="noStrike" cap="none">
                <a:solidFill>
                  <a:srgbClr val="FFFF00"/>
                </a:solidFill>
                <a:latin typeface="Calibri"/>
                <a:ea typeface="Calibri"/>
                <a:cs typeface="Calibri"/>
                <a:sym typeface="Calibri"/>
              </a:rPr>
              <a:t>2- Measles vaccines </a:t>
            </a:r>
          </a:p>
          <a:p>
            <a:pPr marL="457200" marR="0" lvl="1" indent="0" algn="l" rtl="0">
              <a:spcBef>
                <a:spcPts val="480"/>
              </a:spcBef>
              <a:spcAft>
                <a:spcPts val="0"/>
              </a:spcAft>
              <a:buClr>
                <a:srgbClr val="FFCC00"/>
              </a:buClr>
              <a:buSzPct val="25000"/>
              <a:buFont typeface="Calibri"/>
              <a:buNone/>
            </a:pPr>
            <a:r>
              <a:rPr lang="en-US" sz="2400" b="1" i="0" u="none" strike="noStrike" cap="none">
                <a:solidFill>
                  <a:srgbClr val="FFFF00"/>
                </a:solidFill>
                <a:latin typeface="Calibri"/>
                <a:ea typeface="Calibri"/>
                <a:cs typeface="Calibri"/>
                <a:sym typeface="Calibri"/>
              </a:rPr>
              <a:t>1- MMR</a:t>
            </a:r>
          </a:p>
          <a:p>
            <a:pPr marL="457200" marR="0" lvl="1" indent="0" algn="l" rtl="0">
              <a:spcBef>
                <a:spcPts val="480"/>
              </a:spcBef>
              <a:spcAft>
                <a:spcPts val="0"/>
              </a:spcAft>
              <a:buClr>
                <a:srgbClr val="FFCC00"/>
              </a:buClr>
              <a:buSzPct val="25000"/>
              <a:buFont typeface="Calibri"/>
              <a:buNone/>
            </a:pPr>
            <a:r>
              <a:rPr lang="en-US" sz="2400" b="1" i="0" u="none" strike="noStrike" cap="none">
                <a:solidFill>
                  <a:srgbClr val="FFFF00"/>
                </a:solidFill>
                <a:latin typeface="Calibri"/>
                <a:ea typeface="Calibri"/>
                <a:cs typeface="Calibri"/>
                <a:sym typeface="Calibri"/>
              </a:rPr>
              <a:t>1- Tetanus/Diphtheria</a:t>
            </a:r>
          </a:p>
          <a:p>
            <a:pPr marL="457200" marR="0" lvl="1" indent="0" algn="l" rtl="0">
              <a:spcBef>
                <a:spcPts val="480"/>
              </a:spcBef>
              <a:spcAft>
                <a:spcPts val="0"/>
              </a:spcAft>
              <a:buClr>
                <a:srgbClr val="FFCC00"/>
              </a:buClr>
              <a:buSzPct val="25000"/>
              <a:buFont typeface="Calibri"/>
              <a:buNone/>
            </a:pPr>
            <a:r>
              <a:rPr lang="en-US" sz="2400" b="1" i="0" u="none" strike="noStrike" cap="none">
                <a:solidFill>
                  <a:srgbClr val="FFFF00"/>
                </a:solidFill>
                <a:latin typeface="Calibri"/>
                <a:ea typeface="Calibri"/>
                <a:cs typeface="Calibri"/>
                <a:sym typeface="Calibri"/>
              </a:rPr>
              <a:t>Meningitis shot or waiver</a:t>
            </a:r>
          </a:p>
          <a:p>
            <a:pPr marL="0" marR="0" lvl="0" indent="0" algn="l" rtl="0">
              <a:spcBef>
                <a:spcPts val="480"/>
              </a:spcBef>
              <a:spcAft>
                <a:spcPts val="0"/>
              </a:spcAft>
              <a:buClr>
                <a:srgbClr val="FFCC00"/>
              </a:buClr>
              <a:buSzPct val="25000"/>
              <a:buFont typeface="Calibri"/>
              <a:buNone/>
            </a:pPr>
            <a:endParaRPr sz="2400" b="0" i="0" u="none" strike="noStrike" cap="none">
              <a:solidFill>
                <a:srgbClr val="FFFF00"/>
              </a:solidFill>
              <a:latin typeface="Calibri"/>
              <a:ea typeface="Calibri"/>
              <a:cs typeface="Calibri"/>
              <a:sym typeface="Calibri"/>
            </a:endParaRPr>
          </a:p>
          <a:p>
            <a:pPr marL="1201738" marR="0" lvl="2" indent="-236537" algn="l" rtl="0">
              <a:spcBef>
                <a:spcPts val="480"/>
              </a:spcBef>
              <a:spcAft>
                <a:spcPts val="0"/>
              </a:spcAft>
              <a:buClr>
                <a:srgbClr val="FFCC00"/>
              </a:buClr>
              <a:buSzPct val="100000"/>
              <a:buFont typeface="Calibri"/>
              <a:buNone/>
            </a:pPr>
            <a:endParaRPr sz="2400" b="0" i="0" u="none" strike="noStrike" cap="none">
              <a:solidFill>
                <a:schemeClr val="lt1"/>
              </a:solidFill>
              <a:latin typeface="Calibri"/>
              <a:ea typeface="Calibri"/>
              <a:cs typeface="Calibri"/>
              <a:sym typeface="Calibri"/>
            </a:endParaRPr>
          </a:p>
          <a:p>
            <a:pPr marL="1201738" marR="0" lvl="2" indent="-236537" algn="l" rtl="0">
              <a:spcBef>
                <a:spcPts val="560"/>
              </a:spcBef>
              <a:spcAft>
                <a:spcPts val="0"/>
              </a:spcAft>
              <a:buClr>
                <a:srgbClr val="FFCC00"/>
              </a:buClr>
              <a:buSzPct val="100000"/>
              <a:buFont typeface="Calibri"/>
              <a:buNone/>
            </a:pPr>
            <a:endParaRPr sz="2800" b="0" i="0" u="none" strike="noStrike" cap="none">
              <a:solidFill>
                <a:schemeClr val="lt1"/>
              </a:solidFill>
              <a:latin typeface="Calibri"/>
              <a:ea typeface="Calibri"/>
              <a:cs typeface="Calibri"/>
              <a:sym typeface="Calibri"/>
            </a:endParaRPr>
          </a:p>
        </p:txBody>
      </p:sp>
      <p:sp>
        <p:nvSpPr>
          <p:cNvPr id="201" name="Shape 201"/>
          <p:cNvSpPr txBox="1">
            <a:spLocks noGrp="1"/>
          </p:cNvSpPr>
          <p:nvPr>
            <p:ph type="body" idx="2"/>
          </p:nvPr>
        </p:nvSpPr>
        <p:spPr>
          <a:xfrm>
            <a:off x="5605955" y="1828800"/>
            <a:ext cx="3463517"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F200"/>
              </a:buClr>
              <a:buSzPct val="100000"/>
              <a:buFont typeface="Noto Sans Symbols"/>
              <a:buChar char="✓"/>
            </a:pPr>
            <a:r>
              <a:rPr lang="en-US" sz="2400" b="1" i="0" u="none" strike="noStrike" cap="none">
                <a:solidFill>
                  <a:srgbClr val="FFFF00"/>
                </a:solidFill>
                <a:latin typeface="Calibri"/>
                <a:ea typeface="Calibri"/>
                <a:cs typeface="Calibri"/>
                <a:sym typeface="Calibri"/>
              </a:rPr>
              <a:t>Health Occupations</a:t>
            </a:r>
          </a:p>
          <a:p>
            <a:pPr marL="342900" marR="0" lvl="0" indent="-342900" algn="l" rtl="0">
              <a:spcBef>
                <a:spcPts val="480"/>
              </a:spcBef>
              <a:spcAft>
                <a:spcPts val="0"/>
              </a:spcAft>
              <a:buClr>
                <a:srgbClr val="FFF200"/>
              </a:buClr>
              <a:buSzPct val="100000"/>
              <a:buFont typeface="Noto Sans Symbols"/>
              <a:buChar char="✓"/>
            </a:pPr>
            <a:r>
              <a:rPr lang="en-US" sz="2400" b="1" i="0" u="none" strike="noStrike" cap="none">
                <a:solidFill>
                  <a:srgbClr val="FFFF00"/>
                </a:solidFill>
                <a:latin typeface="Calibri"/>
                <a:ea typeface="Calibri"/>
                <a:cs typeface="Calibri"/>
                <a:sym typeface="Calibri"/>
              </a:rPr>
              <a:t>Child Care Majors</a:t>
            </a:r>
          </a:p>
          <a:p>
            <a:pPr marL="342900" marR="0" lvl="0" indent="-342900" algn="l" rtl="0">
              <a:spcBef>
                <a:spcPts val="480"/>
              </a:spcBef>
              <a:spcAft>
                <a:spcPts val="0"/>
              </a:spcAft>
              <a:buClr>
                <a:srgbClr val="FFF200"/>
              </a:buClr>
              <a:buSzPct val="100000"/>
              <a:buFont typeface="Noto Sans Symbols"/>
              <a:buChar char="✓"/>
            </a:pPr>
            <a:r>
              <a:rPr lang="en-US" sz="2400" b="1" i="0" u="none" strike="noStrike" cap="none">
                <a:solidFill>
                  <a:srgbClr val="FFFF00"/>
                </a:solidFill>
                <a:latin typeface="Calibri"/>
                <a:ea typeface="Calibri"/>
                <a:cs typeface="Calibri"/>
                <a:sym typeface="Calibri"/>
              </a:rPr>
              <a:t>EMS</a:t>
            </a:r>
          </a:p>
          <a:p>
            <a:pPr marL="342900" marR="0" lvl="0" indent="-342900" algn="l" rtl="0">
              <a:spcBef>
                <a:spcPts val="480"/>
              </a:spcBef>
              <a:spcAft>
                <a:spcPts val="0"/>
              </a:spcAft>
              <a:buClr>
                <a:srgbClr val="FFF200"/>
              </a:buClr>
              <a:buSzPct val="100000"/>
              <a:buFont typeface="Noto Sans Symbols"/>
              <a:buChar char="✓"/>
            </a:pPr>
            <a:r>
              <a:rPr lang="en-US" sz="2400" b="1" i="0" u="none" strike="noStrike" cap="none">
                <a:solidFill>
                  <a:srgbClr val="FFFF00"/>
                </a:solidFill>
                <a:latin typeface="Calibri"/>
                <a:ea typeface="Calibri"/>
                <a:cs typeface="Calibri"/>
                <a:sym typeface="Calibri"/>
              </a:rPr>
              <a:t>Fire Science</a:t>
            </a:r>
          </a:p>
          <a:p>
            <a:pPr marL="457200" marR="0" lvl="1" indent="0" algn="l" rtl="0">
              <a:spcBef>
                <a:spcPts val="400"/>
              </a:spcBef>
              <a:spcAft>
                <a:spcPts val="0"/>
              </a:spcAft>
              <a:buClr>
                <a:srgbClr val="FFCC00"/>
              </a:buClr>
              <a:buSzPct val="25000"/>
              <a:buFont typeface="Calibri"/>
              <a:buNone/>
            </a:pPr>
            <a:r>
              <a:rPr lang="en-US" sz="2000" b="1" i="0" u="none" strike="noStrike" cap="none">
                <a:solidFill>
                  <a:srgbClr val="FFFF00"/>
                </a:solidFill>
                <a:latin typeface="Calibri"/>
                <a:ea typeface="Calibri"/>
                <a:cs typeface="Calibri"/>
                <a:sym typeface="Calibri"/>
              </a:rPr>
              <a:t>Physical including TB test</a:t>
            </a:r>
          </a:p>
          <a:p>
            <a:pPr marL="342900" marR="0" lvl="0" indent="-342900" algn="l" rtl="0">
              <a:spcBef>
                <a:spcPts val="1680"/>
              </a:spcBef>
              <a:spcAft>
                <a:spcPts val="0"/>
              </a:spcAft>
              <a:buClr>
                <a:srgbClr val="FFF200"/>
              </a:buClr>
              <a:buSzPct val="100000"/>
              <a:buFont typeface="Noto Sans Symbols"/>
              <a:buChar char="✓"/>
            </a:pPr>
            <a:r>
              <a:rPr lang="en-US" sz="2400" b="1" i="0" u="sng" strike="noStrike" cap="none">
                <a:solidFill>
                  <a:srgbClr val="FFFF00"/>
                </a:solidFill>
                <a:latin typeface="Calibri"/>
                <a:ea typeface="Calibri"/>
                <a:cs typeface="Calibri"/>
                <a:sym typeface="Calibri"/>
              </a:rPr>
              <a:t>Recommended</a:t>
            </a:r>
          </a:p>
          <a:p>
            <a:pPr marL="457200" marR="0" lvl="1" indent="0" algn="l" rtl="0">
              <a:spcBef>
                <a:spcPts val="480"/>
              </a:spcBef>
              <a:spcAft>
                <a:spcPts val="0"/>
              </a:spcAft>
              <a:buClr>
                <a:srgbClr val="FFCC00"/>
              </a:buClr>
              <a:buSzPct val="25000"/>
              <a:buFont typeface="Calibri"/>
              <a:buNone/>
            </a:pPr>
            <a:r>
              <a:rPr lang="en-US" sz="2400" b="1" i="0" u="none" strike="noStrike" cap="none">
                <a:solidFill>
                  <a:srgbClr val="FFFF00"/>
                </a:solidFill>
                <a:latin typeface="Calibri"/>
                <a:ea typeface="Calibri"/>
                <a:cs typeface="Calibri"/>
                <a:sym typeface="Calibri"/>
              </a:rPr>
              <a:t>Hepatitis B series</a:t>
            </a:r>
          </a:p>
          <a:p>
            <a:pPr marL="457200" marR="0" lvl="1" indent="0" algn="l" rtl="0">
              <a:spcBef>
                <a:spcPts val="480"/>
              </a:spcBef>
              <a:spcAft>
                <a:spcPts val="0"/>
              </a:spcAft>
              <a:buClr>
                <a:srgbClr val="FFCC00"/>
              </a:buClr>
              <a:buSzPct val="25000"/>
              <a:buFont typeface="Calibri"/>
              <a:buNone/>
            </a:pPr>
            <a:r>
              <a:rPr lang="en-US" sz="2400" b="1" i="0" u="none" strike="noStrike" cap="none">
                <a:solidFill>
                  <a:srgbClr val="FFFF00"/>
                </a:solidFill>
                <a:latin typeface="Calibri"/>
                <a:ea typeface="Calibri"/>
                <a:cs typeface="Calibri"/>
                <a:sym typeface="Calibri"/>
              </a:rPr>
              <a:t>Chickenpox vaccine</a:t>
            </a:r>
          </a:p>
        </p:txBody>
      </p:sp>
      <p:sp>
        <p:nvSpPr>
          <p:cNvPr id="202" name="Shape 202"/>
          <p:cNvSpPr txBox="1"/>
          <p:nvPr/>
        </p:nvSpPr>
        <p:spPr>
          <a:xfrm rot="289579">
            <a:off x="2058977" y="4707913"/>
            <a:ext cx="3086972" cy="1643811"/>
          </a:xfrm>
          <a:prstGeom prst="rect">
            <a:avLst/>
          </a:prstGeom>
          <a:solidFill>
            <a:schemeClr val="folHlink"/>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1800" b="1" i="1" dirty="0">
                <a:solidFill>
                  <a:schemeClr val="dk1"/>
                </a:solidFill>
                <a:latin typeface="Arial"/>
                <a:ea typeface="Arial"/>
                <a:cs typeface="Arial"/>
                <a:sym typeface="Arial"/>
              </a:rPr>
              <a:t>If your student </a:t>
            </a:r>
            <a:r>
              <a:rPr lang="en-US" sz="1800" b="1" i="1" dirty="0" smtClean="0">
                <a:solidFill>
                  <a:schemeClr val="dk1"/>
                </a:solidFill>
              </a:rPr>
              <a:t>does NOT submit the appropriate immunizations, there will be a registration hold placed on their account! Questions: See me!</a:t>
            </a:r>
            <a:endParaRPr lang="en-US" sz="1800" b="1" i="1" dirty="0">
              <a:solidFill>
                <a:schemeClr val="dk1"/>
              </a:solidFill>
              <a:latin typeface="Arial"/>
              <a:ea typeface="Arial"/>
              <a:cs typeface="Arial"/>
              <a:sym typeface="Arial"/>
            </a:endParaRPr>
          </a:p>
        </p:txBody>
      </p:sp>
      <p:pic>
        <p:nvPicPr>
          <p:cNvPr id="203" name="Shape 203"/>
          <p:cNvPicPr preferRelativeResize="0"/>
          <p:nvPr/>
        </p:nvPicPr>
        <p:blipFill rotWithShape="1">
          <a:blip r:embed="rId3">
            <a:alphaModFix/>
          </a:blip>
          <a:srcRect r="6993" b="6951"/>
          <a:stretch/>
        </p:blipFill>
        <p:spPr>
          <a:xfrm rot="6796284">
            <a:off x="5164459" y="4643156"/>
            <a:ext cx="380999" cy="382587"/>
          </a:xfrm>
          <a:prstGeom prst="rect">
            <a:avLst/>
          </a:prstGeom>
          <a:noFill/>
          <a:ln>
            <a:noFill/>
          </a:ln>
        </p:spPr>
      </p:pic>
      <p:sp>
        <p:nvSpPr>
          <p:cNvPr id="204" name="Shape 204"/>
          <p:cNvSpPr/>
          <p:nvPr/>
        </p:nvSpPr>
        <p:spPr>
          <a:xfrm>
            <a:off x="2133600" y="72525"/>
            <a:ext cx="6936000" cy="15554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u="sng">
                <a:solidFill>
                  <a:srgbClr val="FFFF00"/>
                </a:solidFill>
              </a:rPr>
              <a:t>VU </a:t>
            </a:r>
            <a:r>
              <a:rPr lang="en-US" sz="3600" b="1" u="sng">
                <a:solidFill>
                  <a:srgbClr val="FFFF00"/>
                </a:solidFill>
                <a:latin typeface="Arial"/>
                <a:ea typeface="Arial"/>
                <a:cs typeface="Arial"/>
                <a:sym typeface="Arial"/>
              </a:rPr>
              <a:t>Health Services</a:t>
            </a:r>
            <a:r>
              <a:rPr lang="en-US" sz="3600" b="1" u="sng">
                <a:solidFill>
                  <a:srgbClr val="FFFF00"/>
                </a:solidFill>
              </a:rPr>
              <a:t>:</a:t>
            </a:r>
            <a:r>
              <a:rPr lang="en-US" sz="3600" b="1" u="sng">
                <a:solidFill>
                  <a:srgbClr val="FFFF00"/>
                </a:solidFill>
                <a:latin typeface="Arial"/>
                <a:ea typeface="Arial"/>
                <a:cs typeface="Arial"/>
                <a:sym typeface="Arial"/>
              </a:rPr>
              <a:t> UPCC </a:t>
            </a:r>
            <a:r>
              <a:rPr lang="en-US" sz="3600" b="1">
                <a:solidFill>
                  <a:srgbClr val="FFFF00"/>
                </a:solidFill>
              </a:rPr>
              <a:t>- </a:t>
            </a:r>
            <a:r>
              <a:rPr lang="en-US" sz="3600" b="1" u="sng">
                <a:solidFill>
                  <a:srgbClr val="FFFF00"/>
                </a:solidFill>
              </a:rPr>
              <a:t>University Primary Care Center</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a:picLocks noGrp="1"/>
          </p:cNvPicPr>
          <p:nvPr>
            <p:ph type="body" idx="4294967295"/>
          </p:nvPr>
        </p:nvPicPr>
        <p:blipFill rotWithShape="1">
          <a:blip r:embed="rId3">
            <a:alphaModFix/>
          </a:blip>
          <a:srcRect/>
          <a:stretch/>
        </p:blipFill>
        <p:spPr>
          <a:xfrm>
            <a:off x="6584747" y="4419600"/>
            <a:ext cx="2438399" cy="1826445"/>
          </a:xfrm>
          <a:prstGeom prst="rect">
            <a:avLst/>
          </a:prstGeom>
          <a:noFill/>
          <a:ln w="9525" cap="flat" cmpd="sng">
            <a:solidFill>
              <a:schemeClr val="lt1"/>
            </a:solidFill>
            <a:prstDash val="solid"/>
            <a:round/>
            <a:headEnd type="none" w="med" len="med"/>
            <a:tailEnd type="none" w="med" len="med"/>
          </a:ln>
        </p:spPr>
      </p:pic>
      <p:sp>
        <p:nvSpPr>
          <p:cNvPr id="210" name="Shape 210"/>
          <p:cNvSpPr/>
          <p:nvPr/>
        </p:nvSpPr>
        <p:spPr>
          <a:xfrm>
            <a:off x="2133600" y="304800"/>
            <a:ext cx="5105399"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800">
                <a:solidFill>
                  <a:srgbClr val="FFFF00"/>
                </a:solidFill>
                <a:latin typeface="Arial"/>
                <a:ea typeface="Arial"/>
                <a:cs typeface="Arial"/>
                <a:sym typeface="Arial"/>
              </a:rPr>
              <a:t>Campus Safety</a:t>
            </a:r>
          </a:p>
        </p:txBody>
      </p:sp>
      <p:sp>
        <p:nvSpPr>
          <p:cNvPr id="211" name="Shape 211"/>
          <p:cNvSpPr txBox="1">
            <a:spLocks noGrp="1"/>
          </p:cNvSpPr>
          <p:nvPr>
            <p:ph type="body" idx="4294967295"/>
          </p:nvPr>
        </p:nvSpPr>
        <p:spPr>
          <a:xfrm>
            <a:off x="2209800" y="1295400"/>
            <a:ext cx="5333999" cy="43735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Fully Empowered Police Department</a:t>
            </a:r>
          </a:p>
          <a:p>
            <a:pPr marL="858838" marR="0" lvl="1" indent="-401638"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Provide help</a:t>
            </a:r>
          </a:p>
          <a:p>
            <a:pPr marL="858838" marR="0" lvl="1" indent="-401638"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Enforce the law</a:t>
            </a:r>
          </a:p>
          <a:p>
            <a:pPr marL="858838" marR="0" lvl="1" indent="-401638"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Provide student escorts</a:t>
            </a:r>
          </a:p>
          <a:p>
            <a:pPr marL="458788" marR="0" lvl="0" indent="-407988"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Facilitate crime prevention seminars</a:t>
            </a:r>
          </a:p>
          <a:p>
            <a:pPr marL="342900" marR="0" lvl="0" indent="-34290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Safety is everyone’s responsibility</a:t>
            </a:r>
          </a:p>
          <a:p>
            <a:pPr marL="742950" marR="0" lvl="1" indent="-285750"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Record valuables</a:t>
            </a:r>
          </a:p>
          <a:p>
            <a:pPr marL="742950" marR="0" lvl="1" indent="-285750"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Keep doors locked</a:t>
            </a:r>
          </a:p>
          <a:p>
            <a:pPr marL="742950" marR="0" lvl="1" indent="-285750"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Keep medicine out of </a:t>
            </a:r>
            <a:br>
              <a:rPr lang="en-US" sz="2400" b="1" i="0" u="none" strike="noStrike" cap="none">
                <a:solidFill>
                  <a:srgbClr val="FFFF00"/>
                </a:solidFill>
                <a:latin typeface="Calibri"/>
                <a:ea typeface="Calibri"/>
                <a:cs typeface="Calibri"/>
                <a:sym typeface="Calibri"/>
              </a:rPr>
            </a:br>
            <a:r>
              <a:rPr lang="en-US" sz="2400" b="1" i="0" u="none" strike="noStrike" cap="none">
                <a:solidFill>
                  <a:srgbClr val="FFFF00"/>
                </a:solidFill>
                <a:latin typeface="Calibri"/>
                <a:ea typeface="Calibri"/>
                <a:cs typeface="Calibri"/>
                <a:sym typeface="Calibri"/>
              </a:rPr>
              <a:t>sight</a:t>
            </a:r>
          </a:p>
          <a:p>
            <a:pPr marL="1201738" marR="0" lvl="2" indent="-236537" algn="l" rtl="0">
              <a:spcBef>
                <a:spcPts val="480"/>
              </a:spcBef>
              <a:spcAft>
                <a:spcPts val="0"/>
              </a:spcAft>
              <a:buClr>
                <a:srgbClr val="FFCC00"/>
              </a:buClr>
              <a:buSzPct val="100000"/>
              <a:buFont typeface="Calibri"/>
              <a:buNone/>
            </a:pPr>
            <a:endParaRPr sz="2400" b="0" i="0" u="none" strike="noStrike" cap="none">
              <a:solidFill>
                <a:schemeClr val="lt1"/>
              </a:solidFill>
              <a:latin typeface="Calibri"/>
              <a:ea typeface="Calibri"/>
              <a:cs typeface="Calibri"/>
              <a:sym typeface="Calibri"/>
            </a:endParaRPr>
          </a:p>
          <a:p>
            <a:pPr marL="1201738" marR="0" lvl="2" indent="-236537" algn="l" rtl="0">
              <a:spcBef>
                <a:spcPts val="560"/>
              </a:spcBef>
              <a:spcAft>
                <a:spcPts val="0"/>
              </a:spcAft>
              <a:buClr>
                <a:srgbClr val="FFCC00"/>
              </a:buClr>
              <a:buSzPct val="100000"/>
              <a:buFont typeface="Calibri"/>
              <a:buNone/>
            </a:pPr>
            <a:endParaRPr sz="2800" b="0" i="0" u="none" strike="noStrike" cap="none">
              <a:solidFill>
                <a:schemeClr val="lt1"/>
              </a:solidFill>
              <a:latin typeface="Calibri"/>
              <a:ea typeface="Calibri"/>
              <a:cs typeface="Calibri"/>
              <a:sym typeface="Calibri"/>
            </a:endParaRPr>
          </a:p>
        </p:txBody>
      </p:sp>
      <p:sp>
        <p:nvSpPr>
          <p:cNvPr id="212" name="Shape 212"/>
          <p:cNvSpPr txBox="1"/>
          <p:nvPr/>
        </p:nvSpPr>
        <p:spPr>
          <a:xfrm rot="289579">
            <a:off x="6553198" y="1699313"/>
            <a:ext cx="2438399" cy="1477327"/>
          </a:xfrm>
          <a:prstGeom prst="rect">
            <a:avLst/>
          </a:prstGeom>
          <a:solidFill>
            <a:srgbClr val="66FF33"/>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1800" b="1" i="1">
                <a:solidFill>
                  <a:schemeClr val="dk1"/>
                </a:solidFill>
                <a:latin typeface="Arial"/>
                <a:ea typeface="Arial"/>
                <a:cs typeface="Arial"/>
                <a:sym typeface="Arial"/>
              </a:rPr>
              <a:t>Student should sign up for Emergency Notifications  (ETEXT) at MyVU.vinu.edu</a:t>
            </a:r>
          </a:p>
        </p:txBody>
      </p:sp>
      <p:pic>
        <p:nvPicPr>
          <p:cNvPr id="213" name="Shape 213"/>
          <p:cNvPicPr preferRelativeResize="0"/>
          <p:nvPr/>
        </p:nvPicPr>
        <p:blipFill rotWithShape="1">
          <a:blip r:embed="rId4">
            <a:alphaModFix/>
          </a:blip>
          <a:srcRect r="6993" b="6951"/>
          <a:stretch/>
        </p:blipFill>
        <p:spPr>
          <a:xfrm rot="5400000">
            <a:off x="8690758" y="2457245"/>
            <a:ext cx="381000" cy="382588"/>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a:picLocks noGrp="1"/>
          </p:cNvPicPr>
          <p:nvPr>
            <p:ph type="body" idx="4294967295"/>
          </p:nvPr>
        </p:nvPicPr>
        <p:blipFill rotWithShape="1">
          <a:blip r:embed="rId3">
            <a:alphaModFix/>
          </a:blip>
          <a:srcRect/>
          <a:stretch/>
        </p:blipFill>
        <p:spPr>
          <a:xfrm>
            <a:off x="6705600" y="1770034"/>
            <a:ext cx="1904999" cy="1826445"/>
          </a:xfrm>
          <a:prstGeom prst="rect">
            <a:avLst/>
          </a:prstGeom>
          <a:noFill/>
          <a:ln w="9525" cap="flat" cmpd="sng">
            <a:solidFill>
              <a:schemeClr val="lt1"/>
            </a:solidFill>
            <a:prstDash val="solid"/>
            <a:round/>
            <a:headEnd type="none" w="med" len="med"/>
            <a:tailEnd type="none" w="med" len="med"/>
          </a:ln>
        </p:spPr>
      </p:pic>
      <p:sp>
        <p:nvSpPr>
          <p:cNvPr id="219" name="Shape 219"/>
          <p:cNvSpPr/>
          <p:nvPr/>
        </p:nvSpPr>
        <p:spPr>
          <a:xfrm>
            <a:off x="2133600" y="304800"/>
            <a:ext cx="5105399"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800">
                <a:solidFill>
                  <a:srgbClr val="FFFF00"/>
                </a:solidFill>
                <a:latin typeface="Arial"/>
                <a:ea typeface="Arial"/>
                <a:cs typeface="Arial"/>
                <a:sym typeface="Arial"/>
              </a:rPr>
              <a:t>Campus Safety</a:t>
            </a:r>
          </a:p>
        </p:txBody>
      </p:sp>
      <p:sp>
        <p:nvSpPr>
          <p:cNvPr id="220" name="Shape 220"/>
          <p:cNvSpPr txBox="1">
            <a:spLocks noGrp="1"/>
          </p:cNvSpPr>
          <p:nvPr>
            <p:ph type="body" idx="4294967295"/>
          </p:nvPr>
        </p:nvSpPr>
        <p:spPr>
          <a:xfrm>
            <a:off x="2209800" y="1371600"/>
            <a:ext cx="5029199" cy="43735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Mail</a:t>
            </a:r>
          </a:p>
          <a:p>
            <a:pPr marL="858838" marR="0" lvl="1" indent="-401638"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Students share a mailbox</a:t>
            </a:r>
          </a:p>
          <a:p>
            <a:pPr marL="858838" marR="0" lvl="1" indent="-401638"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If you are sending money or packages please let student know in advance</a:t>
            </a:r>
          </a:p>
          <a:p>
            <a:pPr marL="858838" marR="0" lvl="1" indent="-401638" algn="l" rtl="0">
              <a:spcBef>
                <a:spcPts val="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Call front desk</a:t>
            </a:r>
          </a:p>
          <a:p>
            <a:pPr marL="458788" marR="0" lvl="0" indent="-407988"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Parking</a:t>
            </a:r>
          </a:p>
          <a:p>
            <a:pPr marL="858838" marR="0" lvl="1" indent="-401638" algn="l" rtl="0">
              <a:spcBef>
                <a:spcPts val="48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Not in front of residence halls</a:t>
            </a:r>
          </a:p>
          <a:p>
            <a:pPr marL="858838" marR="0" lvl="1" indent="-401638" algn="l" rtl="0">
              <a:spcBef>
                <a:spcPts val="48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Tickets are issued</a:t>
            </a:r>
          </a:p>
          <a:p>
            <a:pPr marL="858838" marR="0" lvl="1" indent="-401638" algn="l" rtl="0">
              <a:spcBef>
                <a:spcPts val="48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Must have permit</a:t>
            </a:r>
          </a:p>
        </p:txBody>
      </p:sp>
      <p:pic>
        <p:nvPicPr>
          <p:cNvPr id="221" name="Shape 221"/>
          <p:cNvPicPr preferRelativeResize="0"/>
          <p:nvPr/>
        </p:nvPicPr>
        <p:blipFill rotWithShape="1">
          <a:blip r:embed="rId4">
            <a:alphaModFix/>
          </a:blip>
          <a:srcRect/>
          <a:stretch/>
        </p:blipFill>
        <p:spPr>
          <a:xfrm rot="231166">
            <a:off x="6144917" y="4724399"/>
            <a:ext cx="2618081" cy="1752600"/>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9" name="Shape 229"/>
          <p:cNvSpPr txBox="1"/>
          <p:nvPr/>
        </p:nvSpPr>
        <p:spPr>
          <a:xfrm>
            <a:off x="2141195" y="2137901"/>
            <a:ext cx="6676949" cy="4579421"/>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FFFF00"/>
              </a:buClr>
              <a:buSzPct val="100000"/>
              <a:buFont typeface="Arial"/>
              <a:buChar char="•"/>
            </a:pPr>
            <a:r>
              <a:rPr lang="en-US" sz="2400" dirty="0" smtClean="0">
                <a:solidFill>
                  <a:srgbClr val="FFFF00"/>
                </a:solidFill>
              </a:rPr>
              <a:t>Voices United</a:t>
            </a:r>
            <a:endParaRPr lang="en-US" sz="2400" dirty="0">
              <a:solidFill>
                <a:srgbClr val="FFFF00"/>
              </a:solidFill>
              <a:latin typeface="Arial"/>
              <a:ea typeface="Arial"/>
              <a:cs typeface="Arial"/>
              <a:sym typeface="Arial"/>
            </a:endParaRPr>
          </a:p>
          <a:p>
            <a:pPr marL="742950" marR="0" lvl="1" indent="-285750" algn="l" rtl="0">
              <a:spcBef>
                <a:spcPts val="0"/>
              </a:spcBef>
              <a:spcAft>
                <a:spcPts val="0"/>
              </a:spcAft>
              <a:buClr>
                <a:srgbClr val="FFFF00"/>
              </a:buClr>
              <a:buSzPct val="100000"/>
              <a:buFont typeface="Arial"/>
              <a:buChar char="•"/>
            </a:pPr>
            <a:r>
              <a:rPr lang="en-US" sz="2400" dirty="0" smtClean="0">
                <a:solidFill>
                  <a:srgbClr val="FFFF00"/>
                </a:solidFill>
              </a:rPr>
              <a:t>Initiated in Partnership with </a:t>
            </a:r>
          </a:p>
          <a:p>
            <a:pPr marL="457200" marR="0" lvl="1" algn="l" rtl="0">
              <a:spcBef>
                <a:spcPts val="0"/>
              </a:spcBef>
              <a:spcAft>
                <a:spcPts val="0"/>
              </a:spcAft>
              <a:buClr>
                <a:srgbClr val="FFFF00"/>
              </a:buClr>
              <a:buSzPct val="100000"/>
            </a:pPr>
            <a:r>
              <a:rPr lang="en-US" sz="2400" b="0" i="0" u="none" strike="noStrike" cap="none" dirty="0">
                <a:solidFill>
                  <a:srgbClr val="FFFF00"/>
                </a:solidFill>
                <a:latin typeface="Arial"/>
                <a:ea typeface="Arial"/>
                <a:cs typeface="Arial"/>
                <a:sym typeface="Arial"/>
              </a:rPr>
              <a:t> </a:t>
            </a:r>
            <a:r>
              <a:rPr lang="en-US" sz="2400" b="0" i="0" u="none" strike="noStrike" cap="none" dirty="0" smtClean="0">
                <a:solidFill>
                  <a:srgbClr val="FFFF00"/>
                </a:solidFill>
                <a:latin typeface="Arial"/>
                <a:ea typeface="Arial"/>
                <a:cs typeface="Arial"/>
                <a:sym typeface="Arial"/>
              </a:rPr>
              <a:t>  Whitehouse “It’s on Us”   Campaign. </a:t>
            </a:r>
            <a:endParaRPr lang="en-US" sz="2400" b="0" i="0" u="none" strike="noStrike" cap="none" dirty="0">
              <a:solidFill>
                <a:srgbClr val="FFFF00"/>
              </a:solidFill>
              <a:latin typeface="Arial"/>
              <a:ea typeface="Arial"/>
              <a:cs typeface="Arial"/>
              <a:sym typeface="Arial"/>
            </a:endParaRPr>
          </a:p>
          <a:p>
            <a:pPr marL="742950" marR="0" lvl="1" indent="-285750" algn="l" rtl="0">
              <a:spcBef>
                <a:spcPts val="0"/>
              </a:spcBef>
              <a:spcAft>
                <a:spcPts val="0"/>
              </a:spcAft>
              <a:buClr>
                <a:srgbClr val="FFFF00"/>
              </a:buClr>
              <a:buSzPct val="100000"/>
              <a:buFont typeface="Arial"/>
              <a:buChar char="•"/>
            </a:pPr>
            <a:r>
              <a:rPr lang="en-US" sz="2400" b="0" i="0" u="none" strike="noStrike" cap="none" dirty="0">
                <a:solidFill>
                  <a:srgbClr val="FFFF00"/>
                </a:solidFill>
                <a:latin typeface="Arial"/>
                <a:ea typeface="Arial"/>
                <a:cs typeface="Arial"/>
                <a:sym typeface="Arial"/>
              </a:rPr>
              <a:t>End Sexual Violence</a:t>
            </a:r>
          </a:p>
          <a:p>
            <a:pPr marL="742950" marR="0" lvl="1" indent="-285750" algn="l" rtl="0">
              <a:spcBef>
                <a:spcPts val="0"/>
              </a:spcBef>
              <a:spcAft>
                <a:spcPts val="0"/>
              </a:spcAft>
              <a:buClr>
                <a:srgbClr val="FFFF00"/>
              </a:buClr>
              <a:buSzPct val="100000"/>
              <a:buFont typeface="Arial"/>
              <a:buChar char="•"/>
            </a:pPr>
            <a:r>
              <a:rPr lang="en-US" sz="2400" b="0" i="0" u="none" strike="noStrike" cap="none" dirty="0">
                <a:solidFill>
                  <a:srgbClr val="FFFF00"/>
                </a:solidFill>
                <a:latin typeface="Arial"/>
                <a:ea typeface="Arial"/>
                <a:cs typeface="Arial"/>
                <a:sym typeface="Arial"/>
              </a:rPr>
              <a:t>Programming to </a:t>
            </a:r>
            <a:r>
              <a:rPr lang="en-US" sz="2400" b="0" i="0" u="none" strike="noStrike" cap="none" dirty="0" smtClean="0">
                <a:solidFill>
                  <a:srgbClr val="FFFF00"/>
                </a:solidFill>
                <a:latin typeface="Arial"/>
                <a:ea typeface="Arial"/>
                <a:cs typeface="Arial"/>
                <a:sym typeface="Arial"/>
              </a:rPr>
              <a:t>bring student </a:t>
            </a:r>
            <a:r>
              <a:rPr lang="en-US" sz="2400" b="0" i="0" u="none" strike="noStrike" cap="none" dirty="0">
                <a:solidFill>
                  <a:srgbClr val="FFFF00"/>
                </a:solidFill>
                <a:latin typeface="Arial"/>
                <a:ea typeface="Arial"/>
                <a:cs typeface="Arial"/>
                <a:sym typeface="Arial"/>
              </a:rPr>
              <a:t>awareness</a:t>
            </a:r>
          </a:p>
          <a:p>
            <a:pPr marL="285750" marR="0" lvl="0" indent="-285750" algn="l" rtl="0">
              <a:spcBef>
                <a:spcPts val="1200"/>
              </a:spcBef>
              <a:spcAft>
                <a:spcPts val="0"/>
              </a:spcAft>
              <a:buClr>
                <a:srgbClr val="FFFF00"/>
              </a:buClr>
              <a:buSzPct val="100000"/>
              <a:buFont typeface="Arial"/>
              <a:buChar char="•"/>
            </a:pPr>
            <a:r>
              <a:rPr lang="en-US" sz="2400" dirty="0" smtClean="0">
                <a:solidFill>
                  <a:srgbClr val="FFFF00"/>
                </a:solidFill>
              </a:rPr>
              <a:t>Events</a:t>
            </a:r>
            <a:endParaRPr lang="en-US" sz="2400" dirty="0">
              <a:solidFill>
                <a:srgbClr val="FFFF00"/>
              </a:solidFill>
              <a:latin typeface="Arial"/>
              <a:ea typeface="Arial"/>
              <a:cs typeface="Arial"/>
              <a:sym typeface="Arial"/>
            </a:endParaRPr>
          </a:p>
          <a:p>
            <a:pPr marL="742950" marR="0" lvl="1" indent="-285750" algn="l" rtl="0">
              <a:spcBef>
                <a:spcPts val="0"/>
              </a:spcBef>
              <a:spcAft>
                <a:spcPts val="0"/>
              </a:spcAft>
              <a:buClr>
                <a:srgbClr val="FFFF00"/>
              </a:buClr>
              <a:buSzPct val="100000"/>
              <a:buFont typeface="Arial"/>
              <a:buChar char="•"/>
            </a:pPr>
            <a:r>
              <a:rPr lang="en-US" sz="2400" b="0" i="0" u="none" strike="noStrike" cap="none" dirty="0" smtClean="0">
                <a:solidFill>
                  <a:srgbClr val="FFFF00"/>
                </a:solidFill>
                <a:latin typeface="Arial"/>
                <a:ea typeface="Arial"/>
                <a:cs typeface="Arial"/>
                <a:sym typeface="Arial"/>
              </a:rPr>
              <a:t>Red Flag Campaign</a:t>
            </a:r>
          </a:p>
          <a:p>
            <a:pPr marL="742950" marR="0" lvl="1" indent="-285750" algn="l" rtl="0">
              <a:spcBef>
                <a:spcPts val="0"/>
              </a:spcBef>
              <a:spcAft>
                <a:spcPts val="0"/>
              </a:spcAft>
              <a:buClr>
                <a:srgbClr val="FFFF00"/>
              </a:buClr>
              <a:buSzPct val="100000"/>
              <a:buFont typeface="Arial"/>
              <a:buChar char="•"/>
            </a:pPr>
            <a:r>
              <a:rPr lang="en-US" sz="2400" dirty="0" smtClean="0">
                <a:solidFill>
                  <a:srgbClr val="FFFF00"/>
                </a:solidFill>
              </a:rPr>
              <a:t>Denim Day</a:t>
            </a:r>
            <a:endParaRPr lang="en-US" sz="2400" b="0" i="0" u="none" strike="noStrike" cap="none" dirty="0">
              <a:solidFill>
                <a:srgbClr val="FFFF00"/>
              </a:solidFill>
              <a:latin typeface="Arial"/>
              <a:ea typeface="Arial"/>
              <a:cs typeface="Arial"/>
              <a:sym typeface="Arial"/>
            </a:endParaRPr>
          </a:p>
          <a:p>
            <a:pPr marL="742950" marR="0" lvl="1" indent="-285750" algn="l" rtl="0">
              <a:spcBef>
                <a:spcPts val="0"/>
              </a:spcBef>
              <a:spcAft>
                <a:spcPts val="0"/>
              </a:spcAft>
              <a:buClr>
                <a:schemeClr val="dk1"/>
              </a:buClr>
              <a:buFont typeface="Arial"/>
              <a:buNone/>
            </a:pPr>
            <a:endParaRPr sz="2400" b="0" i="0" u="none" strike="noStrike" cap="none" dirty="0">
              <a:solidFill>
                <a:srgbClr val="FFFF00"/>
              </a:solidFill>
              <a:latin typeface="Arial"/>
              <a:ea typeface="Arial"/>
              <a:cs typeface="Arial"/>
              <a:sym typeface="Arial"/>
            </a:endParaRPr>
          </a:p>
          <a:p>
            <a:pPr marL="285750" lvl="0" indent="-285750">
              <a:buClr>
                <a:srgbClr val="FFFF00"/>
              </a:buClr>
              <a:buSzPct val="100000"/>
              <a:buFont typeface="Arial"/>
              <a:buChar char="•"/>
            </a:pPr>
            <a:endParaRPr lang="en-US" sz="2400" dirty="0" smtClean="0">
              <a:solidFill>
                <a:srgbClr val="FFFF00"/>
              </a:solidFill>
              <a:latin typeface="Arial"/>
              <a:ea typeface="Arial"/>
              <a:cs typeface="Arial"/>
              <a:sym typeface="Arial"/>
            </a:endParaRPr>
          </a:p>
          <a:p>
            <a:pPr marL="285750" lvl="0" indent="-285750">
              <a:buClr>
                <a:srgbClr val="FFFF00"/>
              </a:buClr>
              <a:buSzPct val="100000"/>
              <a:buFont typeface="Arial"/>
              <a:buChar char="•"/>
            </a:pPr>
            <a:r>
              <a:rPr lang="en-US" sz="2400" dirty="0" smtClean="0">
                <a:solidFill>
                  <a:srgbClr val="FFFF00"/>
                </a:solidFill>
                <a:latin typeface="Arial"/>
                <a:ea typeface="Arial"/>
                <a:cs typeface="Arial"/>
                <a:sym typeface="Arial"/>
              </a:rPr>
              <a:t>More </a:t>
            </a:r>
            <a:r>
              <a:rPr lang="en-US" sz="2400" dirty="0">
                <a:solidFill>
                  <a:srgbClr val="FFFF00"/>
                </a:solidFill>
                <a:latin typeface="Arial"/>
                <a:ea typeface="Arial"/>
                <a:cs typeface="Arial"/>
                <a:sym typeface="Arial"/>
              </a:rPr>
              <a:t>Information </a:t>
            </a:r>
            <a:r>
              <a:rPr lang="en-US" sz="2400" dirty="0">
                <a:solidFill>
                  <a:srgbClr val="FFFF00"/>
                </a:solidFill>
              </a:rPr>
              <a:t>at https://www.vinu.edu/web/guest/itsonus</a:t>
            </a:r>
            <a:endParaRPr lang="en-US" sz="2400" dirty="0">
              <a:solidFill>
                <a:srgbClr val="FFFF00"/>
              </a:solidFill>
              <a:latin typeface="Arial"/>
              <a:ea typeface="Arial"/>
              <a:cs typeface="Arial"/>
              <a:sym typeface="Arial"/>
            </a:endParaRPr>
          </a:p>
          <a:p>
            <a:pPr marL="0" marR="0" lvl="0" indent="0" algn="l" rtl="0">
              <a:spcBef>
                <a:spcPts val="0"/>
              </a:spcBef>
              <a:spcAft>
                <a:spcPts val="0"/>
              </a:spcAft>
              <a:buSzPct val="25000"/>
              <a:buNone/>
            </a:pPr>
            <a:r>
              <a:rPr lang="en-US" sz="1800" dirty="0">
                <a:solidFill>
                  <a:schemeClr val="dk1"/>
                </a:solidFill>
                <a:latin typeface="Arial"/>
                <a:ea typeface="Arial"/>
                <a:cs typeface="Arial"/>
                <a:sym typeface="Aria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733" y="158262"/>
            <a:ext cx="1824055" cy="19327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607" y="202918"/>
            <a:ext cx="1731954" cy="18434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89781">
            <a:off x="5776543" y="4497209"/>
            <a:ext cx="3034120" cy="415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7607" y="5000418"/>
            <a:ext cx="1204547" cy="1140919"/>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Shape 235"/>
          <p:cNvSpPr/>
          <p:nvPr/>
        </p:nvSpPr>
        <p:spPr>
          <a:xfrm>
            <a:off x="1295400" y="228600"/>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dirty="0">
                <a:solidFill>
                  <a:srgbClr val="FFFF00"/>
                </a:solidFill>
                <a:latin typeface="Arial"/>
                <a:ea typeface="Arial"/>
                <a:cs typeface="Arial"/>
                <a:sym typeface="Arial"/>
              </a:rPr>
              <a:t>Looking for </a:t>
            </a:r>
            <a:r>
              <a:rPr lang="en-US" sz="5400" dirty="0" smtClean="0">
                <a:solidFill>
                  <a:srgbClr val="FFFF00"/>
                </a:solidFill>
                <a:latin typeface="Arial"/>
                <a:ea typeface="Arial"/>
                <a:cs typeface="Arial"/>
                <a:sym typeface="Arial"/>
              </a:rPr>
              <a:t>Resources?</a:t>
            </a:r>
          </a:p>
        </p:txBody>
      </p:sp>
      <p:sp>
        <p:nvSpPr>
          <p:cNvPr id="236" name="Shape 236"/>
          <p:cNvSpPr txBox="1">
            <a:spLocks noGrp="1"/>
          </p:cNvSpPr>
          <p:nvPr>
            <p:ph type="body" idx="4294967295"/>
          </p:nvPr>
        </p:nvSpPr>
        <p:spPr>
          <a:xfrm>
            <a:off x="2216700" y="1418668"/>
            <a:ext cx="6927300" cy="4343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CC00"/>
              </a:buClr>
              <a:buSzPct val="100000"/>
              <a:buFont typeface="Calibri"/>
              <a:buChar char="•"/>
            </a:pPr>
            <a:r>
              <a:rPr lang="en-US" sz="2800" b="1" i="0" u="none" strike="noStrike" cap="none" dirty="0">
                <a:solidFill>
                  <a:srgbClr val="FFFF00"/>
                </a:solidFill>
                <a:latin typeface="Calibri"/>
                <a:ea typeface="Calibri"/>
                <a:cs typeface="Calibri"/>
                <a:sym typeface="Calibri"/>
              </a:rPr>
              <a:t>Look to the VU Web Pages for Information</a:t>
            </a:r>
          </a:p>
          <a:p>
            <a:pPr marL="742950" marR="0" lvl="1" indent="-28575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General Information</a:t>
            </a:r>
          </a:p>
          <a:p>
            <a:pPr marL="742950" marR="0" lvl="1" indent="-28575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Upcoming Events/Programs</a:t>
            </a:r>
          </a:p>
          <a:p>
            <a:pPr marL="742950" marR="0" lvl="1" indent="-28575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Critical Announcements</a:t>
            </a:r>
          </a:p>
          <a:p>
            <a:pPr marL="342900" marR="0" lvl="0" indent="-342900" algn="l" rtl="0">
              <a:spcBef>
                <a:spcPts val="560"/>
              </a:spcBef>
              <a:spcAft>
                <a:spcPts val="0"/>
              </a:spcAft>
              <a:buClr>
                <a:srgbClr val="FFCC00"/>
              </a:buClr>
              <a:buSzPct val="100000"/>
              <a:buFont typeface="Calibri"/>
              <a:buChar char="•"/>
            </a:pPr>
            <a:r>
              <a:rPr lang="en-US" sz="2800" b="1" i="0" u="none" strike="noStrike" cap="none" dirty="0">
                <a:solidFill>
                  <a:srgbClr val="FFFF00"/>
                </a:solidFill>
                <a:latin typeface="Calibri"/>
                <a:ea typeface="Calibri"/>
                <a:cs typeface="Calibri"/>
                <a:sym typeface="Calibri"/>
              </a:rPr>
              <a:t>Join the E-newsletter</a:t>
            </a:r>
          </a:p>
          <a:p>
            <a:pPr marL="742950" marR="0" lvl="1" indent="-28575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Know what’s going on!</a:t>
            </a:r>
          </a:p>
          <a:p>
            <a:pPr marL="342900" marR="0" lvl="0" indent="-342900" algn="l" rtl="0">
              <a:spcBef>
                <a:spcPts val="560"/>
              </a:spcBef>
              <a:spcAft>
                <a:spcPts val="0"/>
              </a:spcAft>
              <a:buClr>
                <a:srgbClr val="FFCC00"/>
              </a:buClr>
              <a:buSzPct val="100000"/>
              <a:buFont typeface="Calibri"/>
              <a:buChar char="•"/>
            </a:pPr>
            <a:r>
              <a:rPr lang="en-US" sz="2800" b="1" i="0" u="none" strike="noStrike" cap="none" dirty="0">
                <a:solidFill>
                  <a:srgbClr val="FFFF00"/>
                </a:solidFill>
                <a:latin typeface="Calibri"/>
                <a:ea typeface="Calibri"/>
                <a:cs typeface="Calibri"/>
                <a:sym typeface="Calibri"/>
              </a:rPr>
              <a:t>Join PFS Facebook Group</a:t>
            </a:r>
          </a:p>
          <a:p>
            <a:pPr marL="742950" marR="0" lvl="1" indent="-28575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Facebook.com/groups/</a:t>
            </a:r>
            <a:r>
              <a:rPr lang="en-US" sz="2400" b="1" i="0" u="none" strike="noStrike" cap="none" dirty="0" err="1">
                <a:solidFill>
                  <a:srgbClr val="FFFF00"/>
                </a:solidFill>
                <a:latin typeface="Calibri"/>
                <a:ea typeface="Calibri"/>
                <a:cs typeface="Calibri"/>
                <a:sym typeface="Calibri"/>
              </a:rPr>
              <a:t>vuparents</a:t>
            </a:r>
            <a:endParaRPr lang="en-US" sz="2400" b="1" i="0" u="none" strike="noStrike" cap="none" dirty="0">
              <a:solidFill>
                <a:srgbClr val="FFFF00"/>
              </a:solidFill>
              <a:latin typeface="Calibri"/>
              <a:ea typeface="Calibri"/>
              <a:cs typeface="Calibri"/>
              <a:sym typeface="Calibri"/>
            </a:endParaRPr>
          </a:p>
          <a:p>
            <a:pPr marL="342900" marR="0" lvl="0" indent="-342900" algn="l" rtl="0">
              <a:spcBef>
                <a:spcPts val="560"/>
              </a:spcBef>
              <a:spcAft>
                <a:spcPts val="0"/>
              </a:spcAft>
              <a:buClr>
                <a:srgbClr val="FFCC00"/>
              </a:buClr>
              <a:buSzPct val="100000"/>
              <a:buFont typeface="Calibri"/>
              <a:buChar char="•"/>
            </a:pPr>
            <a:r>
              <a:rPr lang="en-US" sz="2800" b="1" i="0" u="none" strike="noStrike" cap="none" dirty="0">
                <a:solidFill>
                  <a:srgbClr val="FFFF00"/>
                </a:solidFill>
                <a:latin typeface="Calibri"/>
                <a:ea typeface="Calibri"/>
                <a:cs typeface="Calibri"/>
                <a:sym typeface="Calibri"/>
              </a:rPr>
              <a:t>Contact Parent &amp; Family Services</a:t>
            </a:r>
          </a:p>
          <a:p>
            <a:pPr marL="342900" marR="0" lvl="0" indent="-342900" algn="l" rtl="0">
              <a:spcBef>
                <a:spcPts val="560"/>
              </a:spcBef>
              <a:spcAft>
                <a:spcPts val="0"/>
              </a:spcAft>
              <a:buClr>
                <a:srgbClr val="FFCC00"/>
              </a:buClr>
              <a:buSzPct val="100000"/>
              <a:buFont typeface="Calibri"/>
              <a:buChar char="•"/>
            </a:pPr>
            <a:r>
              <a:rPr lang="en-US" sz="2800" b="1" i="0" u="none" strike="noStrike" cap="none" dirty="0">
                <a:solidFill>
                  <a:srgbClr val="FFFF00"/>
                </a:solidFill>
                <a:latin typeface="Calibri"/>
                <a:ea typeface="Calibri"/>
                <a:cs typeface="Calibri"/>
                <a:sym typeface="Calibri"/>
              </a:rPr>
              <a:t>FAQ’s in PFS Calendar</a:t>
            </a:r>
          </a:p>
          <a:p>
            <a:pPr marL="742950" marR="0" lvl="1" indent="-285750" algn="l" rtl="0">
              <a:spcBef>
                <a:spcPts val="560"/>
              </a:spcBef>
              <a:spcAft>
                <a:spcPts val="0"/>
              </a:spcAft>
              <a:buClr>
                <a:srgbClr val="FFCC00"/>
              </a:buClr>
              <a:buSzPct val="25000"/>
              <a:buFont typeface="Calibri"/>
              <a:buNone/>
            </a:pPr>
            <a:endParaRPr sz="2800" b="0" i="0" u="none" strike="noStrike" cap="none" dirty="0">
              <a:solidFill>
                <a:schemeClr val="accent2"/>
              </a:solidFill>
              <a:latin typeface="Calibri"/>
              <a:ea typeface="Calibri"/>
              <a:cs typeface="Calibri"/>
              <a:sym typeface="Calibri"/>
            </a:endParaRPr>
          </a:p>
        </p:txBody>
      </p:sp>
      <p:sp>
        <p:nvSpPr>
          <p:cNvPr id="237" name="Shape 237"/>
          <p:cNvSpPr txBox="1"/>
          <p:nvPr/>
        </p:nvSpPr>
        <p:spPr>
          <a:xfrm>
            <a:off x="76200" y="6324600"/>
            <a:ext cx="2278677" cy="400109"/>
          </a:xfrm>
          <a:prstGeom prst="rect">
            <a:avLst/>
          </a:prstGeom>
          <a:solidFill>
            <a:schemeClr val="folHlink"/>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2000" b="1" i="1" dirty="0">
                <a:solidFill>
                  <a:schemeClr val="dk1"/>
                </a:solidFill>
                <a:latin typeface="Arial"/>
                <a:ea typeface="Arial"/>
                <a:cs typeface="Arial"/>
                <a:sym typeface="Arial"/>
              </a:rPr>
              <a:t>vinu.edu/parents</a:t>
            </a:r>
          </a:p>
        </p:txBody>
      </p:sp>
      <p:sp>
        <p:nvSpPr>
          <p:cNvPr id="238" name="Shape 238"/>
          <p:cNvSpPr txBox="1"/>
          <p:nvPr/>
        </p:nvSpPr>
        <p:spPr>
          <a:xfrm rot="260919">
            <a:off x="6575411" y="5897380"/>
            <a:ext cx="2359025" cy="829914"/>
          </a:xfrm>
          <a:prstGeom prst="rect">
            <a:avLst/>
          </a:prstGeom>
          <a:solidFill>
            <a:srgbClr val="A5E5F9"/>
          </a:solid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800" b="1" i="1" dirty="0">
                <a:solidFill>
                  <a:srgbClr val="000066"/>
                </a:solidFill>
                <a:latin typeface="Arial"/>
                <a:ea typeface="Arial"/>
                <a:cs typeface="Arial"/>
                <a:sym typeface="Arial"/>
              </a:rPr>
              <a:t>parents@vinu.edu</a:t>
            </a:r>
          </a:p>
          <a:p>
            <a:pPr marL="0" marR="0" lvl="0" indent="0" algn="ctr" rtl="0">
              <a:spcBef>
                <a:spcPts val="0"/>
              </a:spcBef>
              <a:spcAft>
                <a:spcPts val="0"/>
              </a:spcAft>
              <a:buSzPct val="25000"/>
              <a:buNone/>
            </a:pPr>
            <a:r>
              <a:rPr lang="en-US" sz="1800" b="1" i="1" dirty="0" smtClean="0">
                <a:solidFill>
                  <a:srgbClr val="000066"/>
                </a:solidFill>
                <a:latin typeface="Arial"/>
                <a:ea typeface="Arial"/>
                <a:cs typeface="Arial"/>
                <a:sym typeface="Arial"/>
              </a:rPr>
              <a:t>888-852-3940</a:t>
            </a:r>
          </a:p>
          <a:p>
            <a:pPr marL="0" marR="0" lvl="0" indent="0" algn="ctr" rtl="0">
              <a:spcBef>
                <a:spcPts val="0"/>
              </a:spcBef>
              <a:spcAft>
                <a:spcPts val="0"/>
              </a:spcAft>
              <a:buSzPct val="25000"/>
              <a:buNone/>
            </a:pPr>
            <a:r>
              <a:rPr lang="en-US" sz="1800" b="1" i="1" dirty="0" smtClean="0">
                <a:solidFill>
                  <a:srgbClr val="000066"/>
                </a:solidFill>
              </a:rPr>
              <a:t>812-888-5004</a:t>
            </a:r>
            <a:endParaRPr lang="en-US" sz="1800" b="1" i="1" dirty="0" smtClean="0">
              <a:solidFill>
                <a:srgbClr val="000066"/>
              </a:solidFill>
              <a:latin typeface="Arial"/>
              <a:ea typeface="Arial"/>
              <a:cs typeface="Arial"/>
              <a:sym typeface="Arial"/>
            </a:endParaRPr>
          </a:p>
        </p:txBody>
      </p:sp>
      <p:pic>
        <p:nvPicPr>
          <p:cNvPr id="239" name="Shape 239"/>
          <p:cNvPicPr preferRelativeResize="0"/>
          <p:nvPr/>
        </p:nvPicPr>
        <p:blipFill rotWithShape="1">
          <a:blip r:embed="rId3">
            <a:alphaModFix/>
          </a:blip>
          <a:srcRect r="6993" b="6951"/>
          <a:stretch/>
        </p:blipFill>
        <p:spPr>
          <a:xfrm rot="6573692">
            <a:off x="8254022" y="5659599"/>
            <a:ext cx="468537" cy="382588"/>
          </a:xfrm>
          <a:prstGeom prst="rect">
            <a:avLst/>
          </a:prstGeom>
          <a:noFill/>
          <a:ln>
            <a:noFill/>
          </a:ln>
        </p:spPr>
      </p:pic>
      <p:pic>
        <p:nvPicPr>
          <p:cNvPr id="240" name="Shape 240"/>
          <p:cNvPicPr preferRelativeResize="0"/>
          <p:nvPr/>
        </p:nvPicPr>
        <p:blipFill rotWithShape="1">
          <a:blip r:embed="rId4">
            <a:alphaModFix/>
          </a:blip>
          <a:srcRect r="6993" b="6951"/>
          <a:stretch/>
        </p:blipFill>
        <p:spPr>
          <a:xfrm rot="-530444">
            <a:off x="179535" y="5980907"/>
            <a:ext cx="380999" cy="382586"/>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152400" y="6096000"/>
            <a:ext cx="2514599" cy="609599"/>
          </a:xfrm>
          <a:prstGeom prst="rect">
            <a:avLst/>
          </a:prstGeom>
          <a:solidFill>
            <a:srgbClr val="66FF33"/>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a:solidFill>
                  <a:srgbClr val="000099"/>
                </a:solidFill>
                <a:latin typeface="Arial"/>
                <a:ea typeface="Arial"/>
                <a:cs typeface="Arial"/>
                <a:sym typeface="Arial"/>
              </a:rPr>
              <a:t>Questions?</a:t>
            </a:r>
          </a:p>
        </p:txBody>
      </p:sp>
      <p:sp>
        <p:nvSpPr>
          <p:cNvPr id="247" name="Shape 247"/>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0" i="0" u="none" strike="noStrike" cap="none">
                <a:solidFill>
                  <a:srgbClr val="FFFF00"/>
                </a:solidFill>
                <a:latin typeface="Arial"/>
                <a:ea typeface="Arial"/>
                <a:cs typeface="Arial"/>
                <a:sym typeface="Arial"/>
              </a:rPr>
              <a:t>Start of School</a:t>
            </a:r>
            <a:r>
              <a:rPr lang="en-US" sz="6000" b="0" i="0" u="none" strike="noStrike" cap="none">
                <a:solidFill>
                  <a:srgbClr val="FFCC00"/>
                </a:solidFill>
                <a:latin typeface="Arial"/>
                <a:ea typeface="Arial"/>
                <a:cs typeface="Arial"/>
                <a:sym typeface="Arial"/>
              </a:rPr>
              <a:t> </a:t>
            </a:r>
          </a:p>
        </p:txBody>
      </p:sp>
      <p:sp>
        <p:nvSpPr>
          <p:cNvPr id="248" name="Shape 248"/>
          <p:cNvSpPr txBox="1"/>
          <p:nvPr/>
        </p:nvSpPr>
        <p:spPr>
          <a:xfrm>
            <a:off x="2247900" y="942605"/>
            <a:ext cx="7010400" cy="4920313"/>
          </a:xfrm>
          <a:prstGeom prst="rect">
            <a:avLst/>
          </a:prstGeom>
          <a:noFill/>
          <a:ln>
            <a:noFill/>
          </a:ln>
        </p:spPr>
        <p:txBody>
          <a:bodyPr lIns="91425" tIns="45700" rIns="91425" bIns="45700" anchor="t" anchorCtr="0">
            <a:noAutofit/>
          </a:bodyPr>
          <a:lstStyle/>
          <a:p>
            <a:pPr marL="227013" marR="0" lvl="0" indent="-227013" algn="l" rtl="0">
              <a:spcBef>
                <a:spcPts val="0"/>
              </a:spcBef>
              <a:spcAft>
                <a:spcPts val="0"/>
              </a:spcAft>
              <a:buClr>
                <a:srgbClr val="FFCC00"/>
              </a:buClr>
              <a:buSzPct val="100000"/>
              <a:buFont typeface="Arial"/>
              <a:buChar char="•"/>
            </a:pPr>
            <a:endParaRPr lang="en-US" sz="2000" b="1" dirty="0" smtClean="0">
              <a:solidFill>
                <a:schemeClr val="lt1"/>
              </a:solidFill>
              <a:latin typeface="Calibri"/>
              <a:ea typeface="Calibri"/>
              <a:cs typeface="Calibri"/>
              <a:sym typeface="Calibri"/>
            </a:endParaRPr>
          </a:p>
          <a:p>
            <a:pPr marL="227013" marR="0" lvl="0" indent="-227013" algn="l" rtl="0">
              <a:spcBef>
                <a:spcPts val="0"/>
              </a:spcBef>
              <a:spcAft>
                <a:spcPts val="0"/>
              </a:spcAft>
              <a:buClr>
                <a:srgbClr val="FFCC00"/>
              </a:buClr>
              <a:buSzPct val="100000"/>
              <a:buFont typeface="Arial"/>
              <a:buChar char="•"/>
            </a:pPr>
            <a:endParaRPr lang="en-US" sz="2000" b="1" dirty="0">
              <a:solidFill>
                <a:schemeClr val="lt1"/>
              </a:solidFill>
              <a:latin typeface="Calibri"/>
              <a:ea typeface="Calibri"/>
              <a:cs typeface="Calibri"/>
              <a:sym typeface="Calibri"/>
            </a:endParaRPr>
          </a:p>
          <a:p>
            <a:pPr marL="227013" marR="0" lvl="0" indent="-227013" algn="l" rtl="0">
              <a:spcBef>
                <a:spcPts val="0"/>
              </a:spcBef>
              <a:spcAft>
                <a:spcPts val="0"/>
              </a:spcAft>
              <a:buClr>
                <a:srgbClr val="FFCC00"/>
              </a:buClr>
              <a:buSzPct val="100000"/>
              <a:buFont typeface="Arial"/>
              <a:buChar char="•"/>
            </a:pPr>
            <a:r>
              <a:rPr lang="en-US" sz="2000" b="1" dirty="0" smtClean="0">
                <a:solidFill>
                  <a:schemeClr val="lt1"/>
                </a:solidFill>
                <a:latin typeface="Calibri"/>
                <a:ea typeface="Calibri"/>
                <a:cs typeface="Calibri"/>
                <a:sym typeface="Calibri"/>
              </a:rPr>
              <a:t>Thursday</a:t>
            </a:r>
            <a:r>
              <a:rPr lang="en-US" sz="2000" b="1" dirty="0">
                <a:solidFill>
                  <a:schemeClr val="lt1"/>
                </a:solidFill>
                <a:latin typeface="Calibri"/>
                <a:ea typeface="Calibri"/>
                <a:cs typeface="Calibri"/>
                <a:sym typeface="Calibri"/>
              </a:rPr>
              <a:t>, August </a:t>
            </a:r>
            <a:r>
              <a:rPr lang="en-US" sz="2000" b="1" dirty="0" smtClean="0">
                <a:solidFill>
                  <a:schemeClr val="lt1"/>
                </a:solidFill>
                <a:latin typeface="Calibri"/>
                <a:ea typeface="Calibri"/>
                <a:cs typeface="Calibri"/>
                <a:sym typeface="Calibri"/>
              </a:rPr>
              <a:t>17</a:t>
            </a:r>
            <a:r>
              <a:rPr lang="en-US" sz="2000" b="1" dirty="0" smtClean="0">
                <a:solidFill>
                  <a:schemeClr val="lt1"/>
                </a:solidFill>
                <a:latin typeface="Calibri"/>
                <a:ea typeface="Calibri"/>
                <a:cs typeface="Calibri"/>
                <a:sym typeface="Calibri"/>
              </a:rPr>
              <a:t>– </a:t>
            </a:r>
            <a:r>
              <a:rPr lang="en-US" sz="2000" dirty="0">
                <a:solidFill>
                  <a:schemeClr val="lt1"/>
                </a:solidFill>
                <a:latin typeface="Calibri"/>
                <a:ea typeface="Calibri"/>
                <a:cs typeface="Calibri"/>
                <a:sym typeface="Calibri"/>
              </a:rPr>
              <a:t>Residence Halls open </a:t>
            </a:r>
            <a:r>
              <a:rPr lang="en-US" sz="2000" dirty="0" smtClean="0">
                <a:solidFill>
                  <a:schemeClr val="lt1"/>
                </a:solidFill>
                <a:latin typeface="Calibri"/>
                <a:ea typeface="Calibri"/>
                <a:cs typeface="Calibri"/>
                <a:sym typeface="Calibri"/>
              </a:rPr>
              <a:t>8:00 am</a:t>
            </a:r>
          </a:p>
          <a:p>
            <a:pPr marL="227013" marR="0" lvl="0" indent="-227013" algn="l" rtl="0">
              <a:spcBef>
                <a:spcPts val="0"/>
              </a:spcBef>
              <a:spcAft>
                <a:spcPts val="0"/>
              </a:spcAft>
              <a:buClr>
                <a:srgbClr val="FFCC00"/>
              </a:buClr>
              <a:buSzPct val="100000"/>
              <a:buFont typeface="Arial"/>
              <a:buChar char="•"/>
            </a:pPr>
            <a:r>
              <a:rPr lang="en-US" sz="2000" dirty="0" smtClean="0">
                <a:solidFill>
                  <a:schemeClr val="lt1"/>
                </a:solidFill>
                <a:latin typeface="Calibri"/>
                <a:ea typeface="Calibri"/>
                <a:cs typeface="Calibri"/>
                <a:sym typeface="Calibri"/>
              </a:rPr>
              <a:t>(You do not have to arrive on this day!)</a:t>
            </a:r>
          </a:p>
          <a:p>
            <a:pPr marR="0" lvl="0" algn="l" rtl="0">
              <a:spcBef>
                <a:spcPts val="0"/>
              </a:spcBef>
              <a:spcAft>
                <a:spcPts val="0"/>
              </a:spcAft>
              <a:buClr>
                <a:srgbClr val="FFCC00"/>
              </a:buClr>
              <a:buSzPct val="100000"/>
            </a:pPr>
            <a:endParaRPr lang="en-US" sz="2000" dirty="0" smtClean="0">
              <a:solidFill>
                <a:schemeClr val="lt1"/>
              </a:solidFill>
              <a:latin typeface="Calibri"/>
              <a:ea typeface="Calibri"/>
              <a:cs typeface="Calibri"/>
              <a:sym typeface="Calibri"/>
            </a:endParaRPr>
          </a:p>
          <a:p>
            <a:pPr marL="227013" marR="0" lvl="0" indent="-227013" algn="l" rtl="0">
              <a:spcBef>
                <a:spcPts val="0"/>
              </a:spcBef>
              <a:spcAft>
                <a:spcPts val="0"/>
              </a:spcAft>
              <a:buClr>
                <a:srgbClr val="FFCC00"/>
              </a:buClr>
              <a:buSzPct val="100000"/>
              <a:buFont typeface="Arial"/>
              <a:buChar char="•"/>
            </a:pPr>
            <a:r>
              <a:rPr lang="en-US" sz="2000" b="1" dirty="0" smtClean="0">
                <a:solidFill>
                  <a:schemeClr val="lt1"/>
                </a:solidFill>
                <a:latin typeface="Calibri"/>
                <a:ea typeface="Calibri"/>
                <a:cs typeface="Calibri"/>
                <a:sym typeface="Calibri"/>
              </a:rPr>
              <a:t>Friday, August 18- </a:t>
            </a:r>
            <a:r>
              <a:rPr lang="en-US" sz="2000" dirty="0" smtClean="0">
                <a:solidFill>
                  <a:schemeClr val="lt1"/>
                </a:solidFill>
                <a:latin typeface="Calibri"/>
                <a:ea typeface="Calibri"/>
                <a:cs typeface="Calibri"/>
                <a:sym typeface="Calibri"/>
              </a:rPr>
              <a:t>New Student Orientation (Parents and Family Members are highly encouraged to attend!)</a:t>
            </a:r>
            <a:endParaRPr lang="en-US" sz="2000" dirty="0" smtClean="0">
              <a:solidFill>
                <a:schemeClr val="lt1"/>
              </a:solidFill>
              <a:latin typeface="Calibri"/>
              <a:ea typeface="Calibri"/>
              <a:cs typeface="Calibri"/>
              <a:sym typeface="Calibri"/>
            </a:endParaRPr>
          </a:p>
          <a:p>
            <a:pPr marR="0" lvl="0" algn="l" rtl="0">
              <a:spcBef>
                <a:spcPts val="0"/>
              </a:spcBef>
              <a:spcAft>
                <a:spcPts val="0"/>
              </a:spcAft>
              <a:buClr>
                <a:srgbClr val="FFCC00"/>
              </a:buClr>
              <a:buSzPct val="100000"/>
            </a:pPr>
            <a:endParaRPr lang="en-US" sz="2000" dirty="0">
              <a:solidFill>
                <a:schemeClr val="lt1"/>
              </a:solidFill>
              <a:latin typeface="Calibri"/>
              <a:ea typeface="Calibri"/>
              <a:cs typeface="Calibri"/>
              <a:sym typeface="Calibri"/>
            </a:endParaRPr>
          </a:p>
          <a:p>
            <a:pPr marL="227013" marR="0" lvl="0" indent="-227013" algn="l" rtl="0">
              <a:spcBef>
                <a:spcPts val="0"/>
              </a:spcBef>
              <a:spcAft>
                <a:spcPts val="0"/>
              </a:spcAft>
              <a:buClr>
                <a:srgbClr val="FFCC00"/>
              </a:buClr>
              <a:buSzPct val="100000"/>
              <a:buFont typeface="Arial"/>
              <a:buChar char="•"/>
            </a:pPr>
            <a:r>
              <a:rPr lang="en-US" sz="2000" b="1" dirty="0" smtClean="0">
                <a:solidFill>
                  <a:schemeClr val="lt1"/>
                </a:solidFill>
                <a:latin typeface="Calibri"/>
                <a:ea typeface="Calibri"/>
                <a:cs typeface="Calibri"/>
                <a:sym typeface="Calibri"/>
              </a:rPr>
              <a:t>Monday, August </a:t>
            </a:r>
            <a:r>
              <a:rPr lang="en-US" sz="2000" b="1" smtClean="0">
                <a:solidFill>
                  <a:schemeClr val="lt1"/>
                </a:solidFill>
                <a:latin typeface="Calibri"/>
                <a:ea typeface="Calibri"/>
                <a:cs typeface="Calibri"/>
                <a:sym typeface="Calibri"/>
              </a:rPr>
              <a:t>22- </a:t>
            </a:r>
            <a:r>
              <a:rPr lang="en-US" sz="2000" b="1" u="sng" smtClean="0">
                <a:solidFill>
                  <a:schemeClr val="lt1"/>
                </a:solidFill>
                <a:latin typeface="Calibri"/>
                <a:ea typeface="Calibri"/>
                <a:cs typeface="Calibri"/>
                <a:sym typeface="Calibri"/>
              </a:rPr>
              <a:t>CLASSES BEGIN!!!</a:t>
            </a:r>
            <a:endParaRPr lang="en-US" sz="2000" dirty="0" smtClean="0">
              <a:solidFill>
                <a:schemeClr val="lt1"/>
              </a:solidFill>
              <a:latin typeface="Calibri"/>
              <a:ea typeface="Calibri"/>
              <a:cs typeface="Calibri"/>
              <a:sym typeface="Calibri"/>
            </a:endParaRPr>
          </a:p>
          <a:p>
            <a:pPr marR="0" lvl="0" algn="l" rtl="0">
              <a:spcBef>
                <a:spcPts val="0"/>
              </a:spcBef>
              <a:spcAft>
                <a:spcPts val="0"/>
              </a:spcAft>
              <a:buClr>
                <a:srgbClr val="FFCC00"/>
              </a:buClr>
              <a:buSzPct val="100000"/>
            </a:pPr>
            <a:r>
              <a:rPr lang="en-US" sz="2000" i="1" dirty="0" smtClean="0">
                <a:solidFill>
                  <a:srgbClr val="FFFF00"/>
                </a:solidFill>
                <a:latin typeface="Calibri"/>
                <a:ea typeface="Calibri"/>
                <a:cs typeface="Calibri"/>
                <a:sym typeface="Calibri"/>
              </a:rPr>
              <a:t>    </a:t>
            </a:r>
          </a:p>
          <a:p>
            <a:pPr marL="227013" lvl="0" indent="-227013">
              <a:buClr>
                <a:srgbClr val="FFCC00"/>
              </a:buClr>
              <a:buSzPct val="100000"/>
              <a:buFont typeface="Arial"/>
              <a:buChar char="•"/>
            </a:pPr>
            <a:r>
              <a:rPr lang="en-US" sz="2000" b="1" dirty="0">
                <a:solidFill>
                  <a:schemeClr val="lt1"/>
                </a:solidFill>
                <a:latin typeface="Calibri"/>
                <a:ea typeface="Calibri"/>
                <a:cs typeface="Calibri"/>
                <a:sym typeface="Calibri"/>
              </a:rPr>
              <a:t>Monday, August </a:t>
            </a:r>
            <a:r>
              <a:rPr lang="en-US" sz="2000" b="1" dirty="0" smtClean="0">
                <a:solidFill>
                  <a:schemeClr val="lt1"/>
                </a:solidFill>
                <a:latin typeface="Calibri"/>
                <a:ea typeface="Calibri"/>
                <a:cs typeface="Calibri"/>
                <a:sym typeface="Calibri"/>
              </a:rPr>
              <a:t>22 – Friday, August 25 – 100% Drop/Add</a:t>
            </a:r>
            <a:r>
              <a:rPr lang="en-US" sz="2000" i="1" dirty="0" smtClean="0">
                <a:solidFill>
                  <a:srgbClr val="FFFF00"/>
                </a:solidFill>
                <a:latin typeface="Calibri"/>
                <a:ea typeface="Calibri"/>
                <a:cs typeface="Calibri"/>
                <a:sym typeface="Calibri"/>
              </a:rPr>
              <a:t>                                                    </a:t>
            </a:r>
            <a:endParaRPr lang="en-US" sz="2000" i="1" dirty="0">
              <a:solidFill>
                <a:srgbClr val="FFFF00"/>
              </a:solidFill>
              <a:latin typeface="Calibri"/>
              <a:ea typeface="Calibri"/>
              <a:cs typeface="Calibri"/>
              <a:sym typeface="Calibri"/>
            </a:endParaRPr>
          </a:p>
          <a:p>
            <a:pPr marL="227013" lvl="4" indent="-227013">
              <a:spcBef>
                <a:spcPts val="1200"/>
              </a:spcBef>
              <a:buClr>
                <a:srgbClr val="FFCC00"/>
              </a:buClr>
              <a:buSzPct val="100000"/>
              <a:buFont typeface="Arial"/>
              <a:buChar char="•"/>
            </a:pPr>
            <a:r>
              <a:rPr lang="en-US" sz="2000" b="1" dirty="0" smtClean="0">
                <a:solidFill>
                  <a:schemeClr val="lt1"/>
                </a:solidFill>
                <a:latin typeface="Calibri"/>
                <a:ea typeface="Calibri"/>
                <a:cs typeface="Calibri"/>
                <a:sym typeface="Calibri"/>
              </a:rPr>
              <a:t>ALL students and Academic Advisors have access to Degree Works. Utilize this tool every time you meet with your academic advisor to schedule your classes. This will ensure you are on track to fulfill your graduation requirements. </a:t>
            </a:r>
            <a:endParaRPr lang="en-US" sz="2000" b="1" dirty="0">
              <a:solidFill>
                <a:schemeClr val="lt1"/>
              </a:solidFill>
              <a:latin typeface="Calibri"/>
              <a:ea typeface="Calibri"/>
              <a:cs typeface="Calibri"/>
              <a:sym typeface="Calibri"/>
            </a:endParaRPr>
          </a:p>
        </p:txBody>
      </p:sp>
      <p:sp>
        <p:nvSpPr>
          <p:cNvPr id="249" name="Shape 249"/>
          <p:cNvSpPr txBox="1"/>
          <p:nvPr/>
        </p:nvSpPr>
        <p:spPr>
          <a:xfrm rot="163654">
            <a:off x="7842987" y="717936"/>
            <a:ext cx="1067227" cy="860603"/>
          </a:xfrm>
          <a:prstGeom prst="rect">
            <a:avLst/>
          </a:prstGeom>
          <a:noFill/>
          <a:ln w="9525" cap="flat" cmpd="sng">
            <a:solidFill>
              <a:srgbClr val="FFF2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dirty="0" smtClean="0">
                <a:solidFill>
                  <a:schemeClr val="lt1"/>
                </a:solidFill>
              </a:rPr>
              <a:t>Know your advisor!</a:t>
            </a:r>
            <a:endParaRPr lang="en-US" sz="1800" dirty="0">
              <a:solidFill>
                <a:schemeClr val="lt1"/>
              </a:solidFill>
              <a:latin typeface="Arial"/>
              <a:ea typeface="Arial"/>
              <a:cs typeface="Arial"/>
              <a:sym typeface="Arial"/>
            </a:endParaRPr>
          </a:p>
        </p:txBody>
      </p:sp>
      <p:sp>
        <p:nvSpPr>
          <p:cNvPr id="250" name="Shape 250"/>
          <p:cNvSpPr txBox="1"/>
          <p:nvPr/>
        </p:nvSpPr>
        <p:spPr>
          <a:xfrm>
            <a:off x="2738717" y="5675971"/>
            <a:ext cx="5867400" cy="977152"/>
          </a:xfrm>
          <a:prstGeom prst="rect">
            <a:avLst/>
          </a:prstGeom>
          <a:noFill/>
          <a:ln>
            <a:noFill/>
          </a:ln>
        </p:spPr>
        <p:txBody>
          <a:bodyPr lIns="91425" tIns="45700" rIns="91425" bIns="45700" anchor="t" anchorCtr="0">
            <a:noAutofit/>
          </a:bodyPr>
          <a:lstStyle/>
          <a:p>
            <a:pPr marL="227013" marR="0" lvl="0" indent="-227013" algn="ctr" rtl="0">
              <a:spcBef>
                <a:spcPts val="0"/>
              </a:spcBef>
              <a:spcAft>
                <a:spcPts val="0"/>
              </a:spcAft>
              <a:buClr>
                <a:srgbClr val="FFCC00"/>
              </a:buClr>
              <a:buSzPct val="100000"/>
              <a:buFont typeface="Arial"/>
              <a:buChar char="•"/>
            </a:pPr>
            <a:r>
              <a:rPr lang="en-US" sz="3200" b="1" i="1" dirty="0" smtClean="0">
                <a:solidFill>
                  <a:srgbClr val="FFFF00"/>
                </a:solidFill>
                <a:latin typeface="Calibri"/>
                <a:ea typeface="Calibri"/>
                <a:cs typeface="Calibri"/>
                <a:sym typeface="Calibri"/>
              </a:rPr>
              <a:t>Watch for Back to School Letter</a:t>
            </a:r>
            <a:endParaRPr lang="en-US" sz="3200" b="1" i="1" dirty="0">
              <a:solidFill>
                <a:srgbClr val="FFFF00"/>
              </a:solidFill>
              <a:latin typeface="Calibri"/>
              <a:ea typeface="Calibri"/>
              <a:cs typeface="Calibri"/>
              <a:sym typeface="Calibri"/>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idx="4294967295"/>
          </p:nvPr>
        </p:nvSpPr>
        <p:spPr>
          <a:xfrm>
            <a:off x="1905000" y="228600"/>
            <a:ext cx="6908288"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6000" b="0" i="0" u="none" strike="noStrike" cap="none">
                <a:solidFill>
                  <a:srgbClr val="FFFF00"/>
                </a:solidFill>
                <a:latin typeface="Arial"/>
                <a:ea typeface="Arial"/>
                <a:cs typeface="Arial"/>
                <a:sym typeface="Arial"/>
              </a:rPr>
              <a:t>Defining New Roles</a:t>
            </a:r>
          </a:p>
        </p:txBody>
      </p:sp>
      <p:sp>
        <p:nvSpPr>
          <p:cNvPr id="97" name="Shape 97"/>
          <p:cNvSpPr txBox="1">
            <a:spLocks noGrp="1"/>
          </p:cNvSpPr>
          <p:nvPr>
            <p:ph type="body" idx="4294967295"/>
          </p:nvPr>
        </p:nvSpPr>
        <p:spPr>
          <a:xfrm>
            <a:off x="1676400" y="1670442"/>
            <a:ext cx="7619999" cy="2743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Parent &amp; Family Involvement</a:t>
            </a:r>
          </a:p>
          <a:p>
            <a:pPr marL="742950" marR="0" lvl="1" indent="-28575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Visit Campus – but not too often </a:t>
            </a:r>
          </a:p>
          <a:p>
            <a:pPr marL="1143000" marR="0" lvl="2" indent="-228600" algn="l" rtl="0">
              <a:spcBef>
                <a:spcPts val="48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Campus Events – Family Weekends, workshops, speakers, concerts, theatre productions, athletic events, fundraisers</a:t>
            </a:r>
          </a:p>
          <a:p>
            <a:pPr marL="742950" marR="0" lvl="1" indent="-28575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Siblings have feelings too!</a:t>
            </a:r>
          </a:p>
          <a:p>
            <a:pPr marL="1143000" marR="0" lvl="2" indent="-228600" algn="l" rtl="0">
              <a:spcBef>
                <a:spcPts val="48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Start sharing </a:t>
            </a:r>
          </a:p>
          <a:p>
            <a:pPr marL="1143000" marR="0" lvl="2" indent="-228600" algn="l" rtl="0">
              <a:spcBef>
                <a:spcPts val="48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Picture books and memories</a:t>
            </a:r>
          </a:p>
          <a:p>
            <a:pPr marL="1143000" marR="0" lvl="2" indent="-228600" algn="l" rtl="0">
              <a:spcBef>
                <a:spcPts val="480"/>
              </a:spcBef>
              <a:spcAft>
                <a:spcPts val="0"/>
              </a:spcAft>
              <a:buClr>
                <a:srgbClr val="FFCC00"/>
              </a:buClr>
              <a:buSzPct val="100000"/>
              <a:buFont typeface="Calibri"/>
              <a:buChar char="•"/>
            </a:pPr>
            <a:r>
              <a:rPr lang="en-US" sz="2400" b="1" i="0" u="none" strike="noStrike" cap="none">
                <a:solidFill>
                  <a:srgbClr val="FFFF00"/>
                </a:solidFill>
                <a:latin typeface="Calibri"/>
                <a:ea typeface="Calibri"/>
                <a:cs typeface="Calibri"/>
                <a:sym typeface="Calibri"/>
              </a:rPr>
              <a:t>Make them part of the process</a:t>
            </a:r>
          </a:p>
          <a:p>
            <a:pPr marL="742950" marR="0" lvl="1" indent="-285750" algn="l" rtl="0">
              <a:spcBef>
                <a:spcPts val="560"/>
              </a:spcBef>
              <a:spcAft>
                <a:spcPts val="0"/>
              </a:spcAft>
              <a:buClr>
                <a:srgbClr val="FFCC00"/>
              </a:buClr>
              <a:buSzPct val="25000"/>
              <a:buFont typeface="Calibri"/>
              <a:buNone/>
            </a:pPr>
            <a:endParaRPr sz="2800" b="0" i="0" u="none" strike="noStrike" cap="none">
              <a:solidFill>
                <a:schemeClr val="lt1"/>
              </a:solidFill>
              <a:latin typeface="Calibri"/>
              <a:ea typeface="Calibri"/>
              <a:cs typeface="Calibri"/>
              <a:sym typeface="Calibri"/>
            </a:endParaRPr>
          </a:p>
          <a:p>
            <a:pPr marL="342900" marR="0" lvl="0" indent="-342900" algn="l" rtl="0">
              <a:spcBef>
                <a:spcPts val="560"/>
              </a:spcBef>
              <a:spcAft>
                <a:spcPts val="0"/>
              </a:spcAft>
              <a:buClr>
                <a:schemeClr val="lt1"/>
              </a:buClr>
              <a:buSzPct val="25000"/>
              <a:buFont typeface="Calibri"/>
              <a:buNone/>
            </a:pPr>
            <a:endParaRPr sz="2800" b="0" i="0" u="none" strike="noStrike" cap="none">
              <a:solidFill>
                <a:schemeClr val="lt1"/>
              </a:solidFill>
              <a:latin typeface="Calibri"/>
              <a:ea typeface="Calibri"/>
              <a:cs typeface="Calibri"/>
              <a:sym typeface="Calibri"/>
            </a:endParaRPr>
          </a:p>
        </p:txBody>
      </p:sp>
      <p:sp>
        <p:nvSpPr>
          <p:cNvPr id="98" name="Shape 98"/>
          <p:cNvSpPr txBox="1"/>
          <p:nvPr/>
        </p:nvSpPr>
        <p:spPr>
          <a:xfrm>
            <a:off x="304800" y="5653349"/>
            <a:ext cx="2358900" cy="1007699"/>
          </a:xfrm>
          <a:prstGeom prst="rect">
            <a:avLst/>
          </a:prstGeom>
          <a:solidFill>
            <a:srgbClr val="CCFFFF"/>
          </a:solid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800" b="1" i="1" u="none" strike="noStrike" cap="none">
                <a:solidFill>
                  <a:srgbClr val="000066"/>
                </a:solidFill>
                <a:latin typeface="Arial"/>
                <a:ea typeface="Arial"/>
                <a:cs typeface="Arial"/>
                <a:sym typeface="Arial"/>
              </a:rPr>
              <a:t>parents@vinu.edu</a:t>
            </a:r>
          </a:p>
          <a:p>
            <a:pPr marL="0" marR="0" lvl="0" indent="0" algn="ctr" rtl="0">
              <a:spcBef>
                <a:spcPts val="0"/>
              </a:spcBef>
              <a:spcAft>
                <a:spcPts val="0"/>
              </a:spcAft>
              <a:buSzPct val="25000"/>
              <a:buNone/>
            </a:pPr>
            <a:r>
              <a:rPr lang="en-US" sz="1800" b="1" i="1">
                <a:solidFill>
                  <a:srgbClr val="000066"/>
                </a:solidFill>
                <a:latin typeface="Arial"/>
                <a:ea typeface="Arial"/>
                <a:cs typeface="Arial"/>
                <a:sym typeface="Arial"/>
              </a:rPr>
              <a:t>888-852-3940</a:t>
            </a:r>
          </a:p>
          <a:p>
            <a:pPr marL="0" marR="0" lvl="0" indent="0" algn="ctr" rtl="0">
              <a:spcBef>
                <a:spcPts val="0"/>
              </a:spcBef>
              <a:spcAft>
                <a:spcPts val="0"/>
              </a:spcAft>
              <a:buSzPct val="25000"/>
              <a:buNone/>
            </a:pPr>
            <a:r>
              <a:rPr lang="en-US" sz="1800" b="1" i="1">
                <a:solidFill>
                  <a:srgbClr val="000066"/>
                </a:solidFill>
              </a:rPr>
              <a:t>812-888-5004</a:t>
            </a:r>
          </a:p>
        </p:txBody>
      </p:sp>
      <p:pic>
        <p:nvPicPr>
          <p:cNvPr id="99" name="Shape 99"/>
          <p:cNvPicPr preferRelativeResize="0"/>
          <p:nvPr/>
        </p:nvPicPr>
        <p:blipFill rotWithShape="1">
          <a:blip r:embed="rId3">
            <a:alphaModFix/>
          </a:blip>
          <a:srcRect r="6993" b="6951"/>
          <a:stretch/>
        </p:blipFill>
        <p:spPr>
          <a:xfrm rot="798256">
            <a:off x="38909" y="5753703"/>
            <a:ext cx="381000" cy="382588"/>
          </a:xfrm>
          <a:prstGeom prst="rect">
            <a:avLst/>
          </a:prstGeom>
          <a:noFill/>
          <a:ln>
            <a:noFill/>
          </a:ln>
        </p:spPr>
      </p:pic>
      <p:sp>
        <p:nvSpPr>
          <p:cNvPr id="100" name="Shape 100"/>
          <p:cNvSpPr txBox="1"/>
          <p:nvPr/>
        </p:nvSpPr>
        <p:spPr>
          <a:xfrm rot="1064405">
            <a:off x="6707409" y="1661600"/>
            <a:ext cx="2290466" cy="369331"/>
          </a:xfrm>
          <a:prstGeom prst="rect">
            <a:avLst/>
          </a:prstGeom>
          <a:solidFill>
            <a:srgbClr val="66FF33"/>
          </a:solid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800" b="1" i="1">
                <a:solidFill>
                  <a:srgbClr val="000066"/>
                </a:solidFill>
                <a:latin typeface="Arial"/>
                <a:ea typeface="Arial"/>
                <a:cs typeface="Arial"/>
                <a:sym typeface="Arial"/>
              </a:rPr>
              <a:t>– September 1</a:t>
            </a:r>
            <a:r>
              <a:rPr lang="en-US" sz="1800" b="1" i="1">
                <a:solidFill>
                  <a:srgbClr val="000066"/>
                </a:solidFill>
              </a:rPr>
              <a:t>6-18</a:t>
            </a:r>
          </a:p>
        </p:txBody>
      </p:sp>
      <p:pic>
        <p:nvPicPr>
          <p:cNvPr id="101" name="Shape 101"/>
          <p:cNvPicPr preferRelativeResize="0"/>
          <p:nvPr/>
        </p:nvPicPr>
        <p:blipFill rotWithShape="1">
          <a:blip r:embed="rId3">
            <a:alphaModFix/>
          </a:blip>
          <a:srcRect r="6993" b="6951"/>
          <a:stretch/>
        </p:blipFill>
        <p:spPr>
          <a:xfrm rot="4759395">
            <a:off x="6966976" y="1107083"/>
            <a:ext cx="380999" cy="382587"/>
          </a:xfrm>
          <a:prstGeom prst="rect">
            <a:avLst/>
          </a:prstGeom>
          <a:noFill/>
          <a:ln>
            <a:noFill/>
          </a:ln>
        </p:spPr>
      </p:pic>
      <p:pic>
        <p:nvPicPr>
          <p:cNvPr id="102" name="Shape 102"/>
          <p:cNvPicPr preferRelativeResize="0"/>
          <p:nvPr/>
        </p:nvPicPr>
        <p:blipFill rotWithShape="1">
          <a:blip r:embed="rId4">
            <a:alphaModFix/>
          </a:blip>
          <a:srcRect/>
          <a:stretch/>
        </p:blipFill>
        <p:spPr>
          <a:xfrm>
            <a:off x="6757050" y="4114800"/>
            <a:ext cx="2360674" cy="2241441"/>
          </a:xfrm>
          <a:prstGeom prst="rect">
            <a:avLst/>
          </a:prstGeom>
          <a:noFill/>
          <a:ln w="25400" cap="flat" cmpd="sng">
            <a:solidFill>
              <a:srgbClr val="FFCC00"/>
            </a:solidFill>
            <a:prstDash val="solid"/>
            <a:round/>
            <a:headEnd type="none" w="med" len="med"/>
            <a:tailEnd type="none" w="med" len="me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1600200" y="304800"/>
            <a:ext cx="7010400" cy="1143000"/>
          </a:xfrm>
          <a:prstGeom prst="rect">
            <a:avLst/>
          </a:prstGeom>
          <a:noFill/>
          <a:ln w="9525" cap="flat" cmpd="sng">
            <a:solidFill>
              <a:srgbClr val="6363C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800" b="0" i="0" u="none" strike="noStrike" cap="none">
                <a:solidFill>
                  <a:srgbClr val="FFFF00"/>
                </a:solidFill>
                <a:latin typeface="Arial"/>
                <a:ea typeface="Arial"/>
                <a:cs typeface="Arial"/>
                <a:sym typeface="Arial"/>
              </a:rPr>
              <a:t>The College Journey</a:t>
            </a:r>
            <a:r>
              <a:rPr lang="en-US" sz="6000" b="0" i="0" u="none" strike="noStrike" cap="none">
                <a:solidFill>
                  <a:srgbClr val="FFCC00"/>
                </a:solidFill>
                <a:latin typeface="Arial"/>
                <a:ea typeface="Arial"/>
                <a:cs typeface="Arial"/>
                <a:sym typeface="Arial"/>
              </a:rPr>
              <a:t> </a:t>
            </a:r>
          </a:p>
        </p:txBody>
      </p:sp>
      <p:sp>
        <p:nvSpPr>
          <p:cNvPr id="108" name="Shape 108"/>
          <p:cNvSpPr txBox="1">
            <a:spLocks noGrp="1"/>
          </p:cNvSpPr>
          <p:nvPr>
            <p:ph type="body" idx="4294967295"/>
          </p:nvPr>
        </p:nvSpPr>
        <p:spPr>
          <a:xfrm>
            <a:off x="2590800" y="1828800"/>
            <a:ext cx="6324600" cy="4260900"/>
          </a:xfrm>
          <a:prstGeom prst="rect">
            <a:avLst/>
          </a:prstGeom>
          <a:noFill/>
          <a:ln>
            <a:noFill/>
          </a:ln>
        </p:spPr>
        <p:txBody>
          <a:bodyPr lIns="91425" tIns="45700" rIns="91425" bIns="45700" anchor="t" anchorCtr="0">
            <a:noAutofit/>
          </a:bodyPr>
          <a:lstStyle/>
          <a:p>
            <a:pPr marL="342900" marR="0" lvl="0" indent="-292100" algn="l" rtl="0">
              <a:spcBef>
                <a:spcPts val="0"/>
              </a:spcBef>
              <a:spcAft>
                <a:spcPts val="0"/>
              </a:spcAft>
              <a:buClr>
                <a:srgbClr val="FFCC00"/>
              </a:buClr>
              <a:buSzPct val="100000"/>
              <a:buFont typeface="Calibri"/>
              <a:buChar char="•"/>
            </a:pPr>
            <a:r>
              <a:rPr lang="en-US" sz="3600" b="1" i="0" u="none" strike="noStrike" cap="none">
                <a:solidFill>
                  <a:srgbClr val="FFFF00"/>
                </a:solidFill>
                <a:latin typeface="Calibri"/>
                <a:ea typeface="Calibri"/>
                <a:cs typeface="Calibri"/>
                <a:sym typeface="Calibri"/>
              </a:rPr>
              <a:t>Big Differences</a:t>
            </a:r>
          </a:p>
          <a:p>
            <a:pPr marL="742950" marR="0" lvl="1" indent="-285750" algn="l" rtl="0">
              <a:lnSpc>
                <a:spcPct val="90000"/>
              </a:lnSpc>
              <a:spcBef>
                <a:spcPts val="560"/>
              </a:spcBef>
              <a:spcAft>
                <a:spcPts val="0"/>
              </a:spcAft>
              <a:buClr>
                <a:srgbClr val="FFCC00"/>
              </a:buClr>
              <a:buSzPct val="100000"/>
              <a:buFont typeface="Arial"/>
              <a:buChar char="•"/>
            </a:pPr>
            <a:r>
              <a:rPr lang="en-US" sz="2800" b="1" i="0" u="none" strike="noStrike" cap="none">
                <a:solidFill>
                  <a:srgbClr val="FFFF00"/>
                </a:solidFill>
                <a:latin typeface="Calibri"/>
                <a:ea typeface="Calibri"/>
                <a:cs typeface="Calibri"/>
                <a:sym typeface="Calibri"/>
              </a:rPr>
              <a:t>Not high school</a:t>
            </a:r>
          </a:p>
          <a:p>
            <a:pPr marL="742950" marR="0" lvl="1" indent="-285750" algn="l" rtl="0">
              <a:lnSpc>
                <a:spcPct val="90000"/>
              </a:lnSpc>
              <a:spcBef>
                <a:spcPts val="560"/>
              </a:spcBef>
              <a:spcAft>
                <a:spcPts val="0"/>
              </a:spcAft>
              <a:buClr>
                <a:srgbClr val="FFCC00"/>
              </a:buClr>
              <a:buSzPct val="100000"/>
              <a:buFont typeface="Arial"/>
              <a:buChar char="•"/>
            </a:pPr>
            <a:r>
              <a:rPr lang="en-US" sz="2800" b="1" i="0" u="none" strike="noStrike" cap="none">
                <a:solidFill>
                  <a:srgbClr val="FFFF00"/>
                </a:solidFill>
                <a:latin typeface="Calibri"/>
                <a:ea typeface="Calibri"/>
                <a:cs typeface="Calibri"/>
                <a:sym typeface="Calibri"/>
              </a:rPr>
              <a:t>Clarifying values and beliefs</a:t>
            </a:r>
          </a:p>
          <a:p>
            <a:pPr marL="742950" marR="0" lvl="1" indent="-285750" algn="l" rtl="0">
              <a:lnSpc>
                <a:spcPct val="90000"/>
              </a:lnSpc>
              <a:spcBef>
                <a:spcPts val="560"/>
              </a:spcBef>
              <a:spcAft>
                <a:spcPts val="0"/>
              </a:spcAft>
              <a:buClr>
                <a:srgbClr val="FFCC00"/>
              </a:buClr>
              <a:buSzPct val="100000"/>
              <a:buFont typeface="Arial"/>
              <a:buChar char="•"/>
            </a:pPr>
            <a:r>
              <a:rPr lang="en-US" sz="2800" b="1" i="0" u="none" strike="noStrike" cap="none">
                <a:solidFill>
                  <a:srgbClr val="FFFF00"/>
                </a:solidFill>
                <a:latin typeface="Calibri"/>
                <a:ea typeface="Calibri"/>
                <a:cs typeface="Calibri"/>
                <a:sym typeface="Calibri"/>
              </a:rPr>
              <a:t>Adjusting to academics</a:t>
            </a:r>
          </a:p>
          <a:p>
            <a:pPr marL="742950" marR="0" lvl="1" indent="-285750" algn="l" rtl="0">
              <a:lnSpc>
                <a:spcPct val="90000"/>
              </a:lnSpc>
              <a:spcBef>
                <a:spcPts val="560"/>
              </a:spcBef>
              <a:spcAft>
                <a:spcPts val="0"/>
              </a:spcAft>
              <a:buClr>
                <a:srgbClr val="FFCC00"/>
              </a:buClr>
              <a:buSzPct val="100000"/>
              <a:buFont typeface="Arial"/>
              <a:buChar char="•"/>
            </a:pPr>
            <a:r>
              <a:rPr lang="en-US" sz="2800" b="1" i="0" u="none" strike="noStrike" cap="none">
                <a:solidFill>
                  <a:srgbClr val="FFFF00"/>
                </a:solidFill>
                <a:latin typeface="Calibri"/>
                <a:ea typeface="Calibri"/>
                <a:cs typeface="Calibri"/>
                <a:sym typeface="Calibri"/>
              </a:rPr>
              <a:t>What’s an academic advisor?</a:t>
            </a:r>
          </a:p>
          <a:p>
            <a:pPr marL="742950" marR="0" lvl="1" indent="-285750" algn="l" rtl="0">
              <a:lnSpc>
                <a:spcPct val="90000"/>
              </a:lnSpc>
              <a:spcBef>
                <a:spcPts val="560"/>
              </a:spcBef>
              <a:spcAft>
                <a:spcPts val="0"/>
              </a:spcAft>
              <a:buClr>
                <a:srgbClr val="FFCC00"/>
              </a:buClr>
              <a:buSzPct val="100000"/>
              <a:buFont typeface="Arial"/>
              <a:buChar char="•"/>
            </a:pPr>
            <a:r>
              <a:rPr lang="en-US" sz="2800" b="1" i="0" u="none" strike="noStrike" cap="none">
                <a:solidFill>
                  <a:srgbClr val="FFFF00"/>
                </a:solidFill>
                <a:latin typeface="Calibri"/>
                <a:ea typeface="Calibri"/>
                <a:cs typeface="Calibri"/>
                <a:sym typeface="Calibri"/>
              </a:rPr>
              <a:t>Grades are not mailed home</a:t>
            </a:r>
          </a:p>
          <a:p>
            <a:pPr marL="742950" marR="0" lvl="1" indent="-285750" algn="l" rtl="0">
              <a:lnSpc>
                <a:spcPct val="90000"/>
              </a:lnSpc>
              <a:spcBef>
                <a:spcPts val="560"/>
              </a:spcBef>
              <a:spcAft>
                <a:spcPts val="0"/>
              </a:spcAft>
              <a:buClr>
                <a:srgbClr val="FFCC00"/>
              </a:buClr>
              <a:buSzPct val="100000"/>
              <a:buFont typeface="Arial"/>
              <a:buChar char="•"/>
            </a:pPr>
            <a:r>
              <a:rPr lang="en-US" sz="2800" b="1" i="0" u="none" strike="noStrike" cap="none">
                <a:solidFill>
                  <a:srgbClr val="FFFF00"/>
                </a:solidFill>
                <a:latin typeface="Calibri"/>
                <a:ea typeface="Calibri"/>
                <a:cs typeface="Calibri"/>
                <a:sym typeface="Calibri"/>
              </a:rPr>
              <a:t>TAPS	</a:t>
            </a:r>
          </a:p>
          <a:p>
            <a:pPr marL="457200" marR="0" lvl="1" indent="0" algn="l" rtl="0">
              <a:spcBef>
                <a:spcPts val="720"/>
              </a:spcBef>
              <a:spcAft>
                <a:spcPts val="0"/>
              </a:spcAft>
              <a:buClr>
                <a:srgbClr val="FFCC00"/>
              </a:buClr>
              <a:buSzPct val="25000"/>
              <a:buFont typeface="Calibri"/>
              <a:buNone/>
            </a:pPr>
            <a:endParaRPr sz="3600" b="0" i="0" u="none" strike="noStrike" cap="none">
              <a:solidFill>
                <a:schemeClr val="lt1"/>
              </a:solidFill>
              <a:latin typeface="Calibri"/>
              <a:ea typeface="Calibri"/>
              <a:cs typeface="Calibri"/>
              <a:sym typeface="Calibri"/>
            </a:endParaRPr>
          </a:p>
          <a:p>
            <a:pPr marL="858838" marR="0" lvl="1" indent="-401638" algn="l" rtl="0">
              <a:spcBef>
                <a:spcPts val="800"/>
              </a:spcBef>
              <a:spcAft>
                <a:spcPts val="0"/>
              </a:spcAft>
              <a:buClr>
                <a:srgbClr val="FFCC00"/>
              </a:buClr>
              <a:buSzPct val="25000"/>
              <a:buFont typeface="Calibri"/>
              <a:buNone/>
            </a:pPr>
            <a:endParaRPr sz="4000" b="0" i="0" u="none" strike="noStrike" cap="none">
              <a:solidFill>
                <a:schemeClr val="lt1"/>
              </a:solidFill>
              <a:latin typeface="Calibri"/>
              <a:ea typeface="Calibri"/>
              <a:cs typeface="Calibri"/>
              <a:sym typeface="Calibri"/>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idx="4294967295"/>
          </p:nvPr>
        </p:nvSpPr>
        <p:spPr>
          <a:xfrm>
            <a:off x="2057400" y="274637"/>
            <a:ext cx="6324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800" b="0" i="0" u="none" strike="noStrike" cap="none" dirty="0">
                <a:solidFill>
                  <a:srgbClr val="FFFF00"/>
                </a:solidFill>
                <a:latin typeface="Arial"/>
                <a:ea typeface="Arial"/>
                <a:cs typeface="Arial"/>
                <a:sym typeface="Arial"/>
              </a:rPr>
              <a:t>Roadmap to Success</a:t>
            </a:r>
          </a:p>
        </p:txBody>
      </p:sp>
      <p:sp>
        <p:nvSpPr>
          <p:cNvPr id="114" name="Shape 114"/>
          <p:cNvSpPr txBox="1">
            <a:spLocks noGrp="1"/>
          </p:cNvSpPr>
          <p:nvPr>
            <p:ph type="body" idx="4294967295"/>
          </p:nvPr>
        </p:nvSpPr>
        <p:spPr>
          <a:xfrm>
            <a:off x="2112526" y="1417637"/>
            <a:ext cx="6553200" cy="574311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rgbClr val="FFCC00"/>
              </a:buClr>
              <a:buSzPct val="100000"/>
              <a:buFont typeface="Calibri"/>
              <a:buChar char="–"/>
            </a:pPr>
            <a:r>
              <a:rPr lang="en-US" sz="2000" b="1" i="0" u="sng" strike="noStrike" cap="none" dirty="0">
                <a:solidFill>
                  <a:srgbClr val="FFFF00"/>
                </a:solidFill>
                <a:latin typeface="Calibri"/>
                <a:ea typeface="Calibri"/>
                <a:cs typeface="Calibri"/>
                <a:sym typeface="Calibri"/>
              </a:rPr>
              <a:t>Getting Information</a:t>
            </a:r>
          </a:p>
          <a:p>
            <a:pPr marL="1143000" marR="0" lvl="2" indent="-228600" algn="l" rtl="0">
              <a:spcBef>
                <a:spcPts val="560"/>
              </a:spcBef>
              <a:spcAft>
                <a:spcPts val="0"/>
              </a:spcAft>
              <a:buClr>
                <a:srgbClr val="FFCC00"/>
              </a:buClr>
              <a:buSzPct val="100000"/>
              <a:buFont typeface="Calibri"/>
              <a:buChar char="•"/>
            </a:pPr>
            <a:r>
              <a:rPr lang="en-US" b="1" i="0" u="none" strike="noStrike" cap="none" dirty="0">
                <a:solidFill>
                  <a:srgbClr val="FFFF00"/>
                </a:solidFill>
                <a:latin typeface="Calibri"/>
                <a:ea typeface="Calibri"/>
                <a:cs typeface="Calibri"/>
                <a:sym typeface="Calibri"/>
              </a:rPr>
              <a:t>Family Education Rights and Privacy Act (FERPA)</a:t>
            </a:r>
          </a:p>
          <a:p>
            <a:pPr marL="1600200" marR="0" lvl="3" indent="-228600" algn="l" rtl="0">
              <a:spcBef>
                <a:spcPts val="400"/>
              </a:spcBef>
              <a:spcAft>
                <a:spcPts val="0"/>
              </a:spcAft>
              <a:buClr>
                <a:srgbClr val="FFCC00"/>
              </a:buClr>
              <a:buSzPct val="100000"/>
              <a:buFont typeface="Calibri"/>
              <a:buChar char="–"/>
            </a:pPr>
            <a:r>
              <a:rPr lang="en-US" sz="2000" b="1" i="0" u="none" strike="noStrike" cap="none" dirty="0">
                <a:solidFill>
                  <a:srgbClr val="FFFF00"/>
                </a:solidFill>
                <a:latin typeface="Calibri"/>
                <a:ea typeface="Calibri"/>
                <a:cs typeface="Calibri"/>
                <a:sym typeface="Calibri"/>
              </a:rPr>
              <a:t>Generally, a student’s written consent is necessary before information can be released on a </a:t>
            </a:r>
            <a:r>
              <a:rPr lang="en-US" sz="2000" b="1" i="0" u="none" strike="noStrike" cap="none" dirty="0" smtClean="0">
                <a:solidFill>
                  <a:srgbClr val="FFFF00"/>
                </a:solidFill>
                <a:latin typeface="Calibri"/>
                <a:ea typeface="Calibri"/>
                <a:cs typeface="Calibri"/>
                <a:sym typeface="Calibri"/>
              </a:rPr>
              <a:t>student</a:t>
            </a:r>
          </a:p>
          <a:p>
            <a:pPr marL="1600200" marR="0" lvl="3" indent="-228600" algn="l" rtl="0">
              <a:spcBef>
                <a:spcPts val="400"/>
              </a:spcBef>
              <a:spcAft>
                <a:spcPts val="0"/>
              </a:spcAft>
              <a:buClr>
                <a:srgbClr val="FFCC00"/>
              </a:buClr>
              <a:buSzPct val="100000"/>
              <a:buFont typeface="Calibri"/>
              <a:buChar char="–"/>
            </a:pPr>
            <a:r>
              <a:rPr lang="en-US" b="1" dirty="0" smtClean="0">
                <a:solidFill>
                  <a:srgbClr val="FFFF00"/>
                </a:solidFill>
              </a:rPr>
              <a:t>Talk to your student TODAY about signing the parental release. </a:t>
            </a:r>
            <a:endParaRPr lang="en-US" sz="2000" b="1" i="0" u="none" strike="noStrike" cap="none" dirty="0">
              <a:solidFill>
                <a:srgbClr val="FFFF00"/>
              </a:solidFill>
              <a:latin typeface="Calibri"/>
              <a:ea typeface="Calibri"/>
              <a:cs typeface="Calibri"/>
              <a:sym typeface="Calibri"/>
            </a:endParaRPr>
          </a:p>
          <a:p>
            <a:pPr marL="742950" marR="0" lvl="1" indent="-285750" algn="l" rtl="0">
              <a:spcBef>
                <a:spcPts val="640"/>
              </a:spcBef>
              <a:spcAft>
                <a:spcPts val="0"/>
              </a:spcAft>
              <a:buClr>
                <a:srgbClr val="FFCC00"/>
              </a:buClr>
              <a:buSzPct val="100000"/>
              <a:buFont typeface="Calibri"/>
              <a:buChar char="–"/>
            </a:pPr>
            <a:r>
              <a:rPr lang="en-US" sz="2000" b="1" i="0" u="sng" strike="noStrike" cap="none" dirty="0">
                <a:solidFill>
                  <a:srgbClr val="FFFF00"/>
                </a:solidFill>
                <a:latin typeface="Calibri"/>
                <a:ea typeface="Calibri"/>
                <a:cs typeface="Calibri"/>
                <a:sym typeface="Calibri"/>
              </a:rPr>
              <a:t>Students Need to Be Prepared</a:t>
            </a:r>
          </a:p>
          <a:p>
            <a:pPr marL="1143000" marR="0" lvl="2" indent="-22860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Students need books the first </a:t>
            </a:r>
          </a:p>
          <a:p>
            <a:pPr marL="914400" marR="0" lvl="2" indent="0" algn="l" rtl="0">
              <a:spcBef>
                <a:spcPts val="480"/>
              </a:spcBef>
              <a:spcAft>
                <a:spcPts val="0"/>
              </a:spcAft>
              <a:buClr>
                <a:srgbClr val="FFCC00"/>
              </a:buClr>
              <a:buSzPct val="25000"/>
              <a:buFont typeface="Calibri"/>
              <a:buNone/>
            </a:pPr>
            <a:r>
              <a:rPr lang="en-US" sz="2400" b="1" i="0" u="none" strike="noStrike" cap="none" dirty="0">
                <a:solidFill>
                  <a:srgbClr val="FFFF00"/>
                </a:solidFill>
                <a:latin typeface="Calibri"/>
                <a:ea typeface="Calibri"/>
                <a:cs typeface="Calibri"/>
                <a:sym typeface="Calibri"/>
              </a:rPr>
              <a:t>    week of classes</a:t>
            </a:r>
          </a:p>
          <a:p>
            <a:pPr marL="1600200" marR="0" lvl="3" indent="-228600" algn="l" rtl="0">
              <a:spcBef>
                <a:spcPts val="400"/>
              </a:spcBef>
              <a:spcAft>
                <a:spcPts val="0"/>
              </a:spcAft>
              <a:buClr>
                <a:srgbClr val="FFCC00"/>
              </a:buClr>
              <a:buSzPct val="100000"/>
              <a:buFont typeface="Calibri"/>
              <a:buChar char="–"/>
            </a:pPr>
            <a:r>
              <a:rPr lang="en-US" sz="2000" b="1" i="0" u="none" strike="noStrike" cap="none" dirty="0">
                <a:solidFill>
                  <a:srgbClr val="FFFF00"/>
                </a:solidFill>
                <a:latin typeface="Calibri"/>
                <a:ea typeface="Calibri"/>
                <a:cs typeface="Calibri"/>
                <a:sym typeface="Calibri"/>
              </a:rPr>
              <a:t>Books are considered an </a:t>
            </a:r>
          </a:p>
          <a:p>
            <a:pPr marL="1371600" marR="0" lvl="3" indent="0" algn="l" rtl="0">
              <a:spcBef>
                <a:spcPts val="400"/>
              </a:spcBef>
              <a:spcAft>
                <a:spcPts val="0"/>
              </a:spcAft>
              <a:buClr>
                <a:srgbClr val="FFCC00"/>
              </a:buClr>
              <a:buSzPct val="25000"/>
              <a:buFont typeface="Calibri"/>
              <a:buNone/>
            </a:pPr>
            <a:r>
              <a:rPr lang="en-US" sz="2000" b="1" i="0" u="none" strike="noStrike" cap="none" dirty="0">
                <a:solidFill>
                  <a:srgbClr val="FFFF00"/>
                </a:solidFill>
                <a:latin typeface="Calibri"/>
                <a:ea typeface="Calibri"/>
                <a:cs typeface="Calibri"/>
                <a:sym typeface="Calibri"/>
              </a:rPr>
              <a:t>out-of-pocket expense –</a:t>
            </a:r>
          </a:p>
          <a:p>
            <a:pPr marL="1371600" marR="0" lvl="3" indent="0" algn="l" rtl="0">
              <a:spcBef>
                <a:spcPts val="400"/>
              </a:spcBef>
              <a:spcAft>
                <a:spcPts val="0"/>
              </a:spcAft>
              <a:buClr>
                <a:srgbClr val="FFCC00"/>
              </a:buClr>
              <a:buSzPct val="25000"/>
              <a:buFont typeface="Calibri"/>
              <a:buNone/>
            </a:pPr>
            <a:r>
              <a:rPr lang="en-US" sz="2000" b="1" i="0" u="none" strike="noStrike" cap="none" dirty="0">
                <a:solidFill>
                  <a:srgbClr val="FFFF00"/>
                </a:solidFill>
                <a:latin typeface="Calibri"/>
                <a:ea typeface="Calibri"/>
                <a:cs typeface="Calibri"/>
                <a:sym typeface="Calibri"/>
              </a:rPr>
              <a:t>	 Save Now!</a:t>
            </a:r>
          </a:p>
          <a:p>
            <a:pPr marL="342900" marR="0" lvl="0" indent="-342900" algn="l" rtl="0">
              <a:spcBef>
                <a:spcPts val="480"/>
              </a:spcBef>
              <a:spcAft>
                <a:spcPts val="0"/>
              </a:spcAft>
              <a:buClr>
                <a:srgbClr val="FFCC00"/>
              </a:buClr>
              <a:buSzPct val="100000"/>
              <a:buFont typeface="Calibri"/>
              <a:buNone/>
            </a:pPr>
            <a:endParaRPr sz="2400" b="0" i="0" u="none" strike="noStrike" cap="none" dirty="0">
              <a:solidFill>
                <a:schemeClr val="lt1"/>
              </a:solidFill>
              <a:latin typeface="Calibri"/>
              <a:ea typeface="Calibri"/>
              <a:cs typeface="Calibri"/>
              <a:sym typeface="Calibri"/>
            </a:endParaRPr>
          </a:p>
        </p:txBody>
      </p:sp>
      <p:sp>
        <p:nvSpPr>
          <p:cNvPr id="115" name="Shape 115"/>
          <p:cNvSpPr txBox="1"/>
          <p:nvPr/>
        </p:nvSpPr>
        <p:spPr>
          <a:xfrm rot="817903">
            <a:off x="7279169" y="4888517"/>
            <a:ext cx="1520504" cy="1815882"/>
          </a:xfrm>
          <a:prstGeom prst="rect">
            <a:avLst/>
          </a:prstGeom>
          <a:solidFill>
            <a:schemeClr val="folHlink"/>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1600" b="1" i="1" dirty="0">
                <a:solidFill>
                  <a:srgbClr val="000066"/>
                </a:solidFill>
                <a:latin typeface="Arial"/>
                <a:ea typeface="Arial"/>
                <a:cs typeface="Arial"/>
                <a:sym typeface="Arial"/>
              </a:rPr>
              <a:t>Make sure your student signs the </a:t>
            </a:r>
            <a:r>
              <a:rPr lang="en-US" sz="1600" b="1" i="1" dirty="0" smtClean="0">
                <a:solidFill>
                  <a:srgbClr val="000066"/>
                </a:solidFill>
              </a:rPr>
              <a:t>Parental </a:t>
            </a:r>
            <a:r>
              <a:rPr lang="en-US" sz="1600" b="1" i="1" dirty="0" smtClean="0">
                <a:solidFill>
                  <a:srgbClr val="000066"/>
                </a:solidFill>
                <a:latin typeface="Arial"/>
                <a:ea typeface="Arial"/>
                <a:cs typeface="Arial"/>
                <a:sym typeface="Arial"/>
              </a:rPr>
              <a:t>Release </a:t>
            </a:r>
            <a:r>
              <a:rPr lang="en-US" sz="1600" b="1" i="1" dirty="0">
                <a:solidFill>
                  <a:srgbClr val="000066"/>
                </a:solidFill>
                <a:latin typeface="Arial"/>
                <a:ea typeface="Arial"/>
                <a:cs typeface="Arial"/>
                <a:sym typeface="Arial"/>
              </a:rPr>
              <a:t>of Information Form</a:t>
            </a:r>
          </a:p>
        </p:txBody>
      </p:sp>
      <p:pic>
        <p:nvPicPr>
          <p:cNvPr id="116" name="Shape 116"/>
          <p:cNvPicPr preferRelativeResize="0"/>
          <p:nvPr/>
        </p:nvPicPr>
        <p:blipFill rotWithShape="1">
          <a:blip r:embed="rId3">
            <a:alphaModFix/>
          </a:blip>
          <a:srcRect r="6993" b="6951"/>
          <a:stretch/>
        </p:blipFill>
        <p:spPr>
          <a:xfrm rot="798256">
            <a:off x="7354109" y="4543623"/>
            <a:ext cx="381000" cy="382588"/>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6553200" y="3962400"/>
            <a:ext cx="2286000" cy="1714500"/>
          </a:xfrm>
          <a:prstGeom prst="rect">
            <a:avLst/>
          </a:prstGeom>
          <a:noFill/>
          <a:ln w="9525" cap="flat" cmpd="sng">
            <a:solidFill>
              <a:schemeClr val="lt1"/>
            </a:solidFill>
            <a:prstDash val="solid"/>
            <a:miter/>
            <a:headEnd type="none" w="med" len="med"/>
            <a:tailEnd type="none" w="med" len="med"/>
          </a:ln>
        </p:spPr>
      </p:pic>
      <p:sp>
        <p:nvSpPr>
          <p:cNvPr id="122" name="Shape 122"/>
          <p:cNvSpPr txBox="1">
            <a:spLocks noGrp="1"/>
          </p:cNvSpPr>
          <p:nvPr>
            <p:ph type="body" idx="4294967295"/>
          </p:nvPr>
        </p:nvSpPr>
        <p:spPr>
          <a:xfrm>
            <a:off x="2133600" y="1417650"/>
            <a:ext cx="6705600" cy="4525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FFCC00"/>
              </a:buClr>
              <a:buSzPct val="100000"/>
              <a:buFont typeface="Calibri"/>
              <a:buChar char="•"/>
            </a:pPr>
            <a:r>
              <a:rPr lang="en-US" sz="3200" b="1" i="0" u="none" strike="noStrike" cap="none">
                <a:solidFill>
                  <a:srgbClr val="FFFF00"/>
                </a:solidFill>
                <a:latin typeface="Calibri"/>
                <a:ea typeface="Calibri"/>
                <a:cs typeface="Calibri"/>
                <a:sym typeface="Calibri"/>
              </a:rPr>
              <a:t>Out-of-pocket expenses</a:t>
            </a:r>
          </a:p>
          <a:p>
            <a:pPr marL="742950" marR="0" lvl="1" indent="-285750" algn="l" rtl="0">
              <a:lnSpc>
                <a:spcPct val="80000"/>
              </a:lnSpc>
              <a:spcBef>
                <a:spcPts val="560"/>
              </a:spcBef>
              <a:spcAft>
                <a:spcPts val="0"/>
              </a:spcAft>
              <a:buClr>
                <a:srgbClr val="FFCC00"/>
              </a:buClr>
              <a:buSzPct val="100000"/>
              <a:buFont typeface="Noto Sans Symbols"/>
              <a:buChar char="✓"/>
            </a:pPr>
            <a:r>
              <a:rPr lang="en-US" sz="2800" b="1" i="0" u="sng" strike="noStrike" cap="none">
                <a:solidFill>
                  <a:srgbClr val="FFFF00"/>
                </a:solidFill>
                <a:latin typeface="Calibri"/>
                <a:ea typeface="Calibri"/>
                <a:cs typeface="Calibri"/>
                <a:sym typeface="Calibri"/>
              </a:rPr>
              <a:t>Books are an out of pocket expense </a:t>
            </a:r>
          </a:p>
          <a:p>
            <a:pPr marL="1143000" marR="0" lvl="2" indent="-228600" algn="l" rtl="0">
              <a:lnSpc>
                <a:spcPct val="8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$300 to $600 average per semester</a:t>
            </a:r>
          </a:p>
          <a:p>
            <a:pPr marL="1143000" marR="0" lvl="2" indent="-228600" algn="l" rtl="0">
              <a:lnSpc>
                <a:spcPct val="8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Try to purchase used books when possible</a:t>
            </a:r>
          </a:p>
          <a:p>
            <a:pPr marL="1143000" marR="0" lvl="2" indent="-228600" algn="l" rtl="0">
              <a:lnSpc>
                <a:spcPct val="8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Textbook Rental Program</a:t>
            </a:r>
          </a:p>
          <a:p>
            <a:pPr marL="742950" marR="0" lvl="1" indent="-285750" algn="l" rtl="0">
              <a:lnSpc>
                <a:spcPct val="80000"/>
              </a:lnSpc>
              <a:spcBef>
                <a:spcPts val="560"/>
              </a:spcBef>
              <a:spcAft>
                <a:spcPts val="0"/>
              </a:spcAft>
              <a:buClr>
                <a:srgbClr val="FFCC00"/>
              </a:buClr>
              <a:buSzPct val="100000"/>
              <a:buFont typeface="Noto Sans Symbols"/>
              <a:buChar char="✓"/>
            </a:pPr>
            <a:r>
              <a:rPr lang="en-US" sz="2800" b="1" i="0" u="none" strike="noStrike" cap="none">
                <a:solidFill>
                  <a:srgbClr val="FFFF00"/>
                </a:solidFill>
                <a:latin typeface="Calibri"/>
                <a:ea typeface="Calibri"/>
                <a:cs typeface="Calibri"/>
                <a:sym typeface="Calibri"/>
              </a:rPr>
              <a:t>Parking Permits $30</a:t>
            </a:r>
          </a:p>
          <a:p>
            <a:pPr marL="457200" marR="0" lvl="0" indent="0" algn="l" rtl="0">
              <a:lnSpc>
                <a:spcPct val="80000"/>
              </a:lnSpc>
              <a:spcBef>
                <a:spcPts val="560"/>
              </a:spcBef>
              <a:spcAft>
                <a:spcPts val="0"/>
              </a:spcAft>
              <a:buNone/>
            </a:pPr>
            <a:r>
              <a:rPr lang="en-US" sz="1800" b="1">
                <a:solidFill>
                  <a:srgbClr val="FFFF00"/>
                </a:solidFill>
              </a:rPr>
              <a:t>(Fall stickers available beginning July 5)</a:t>
            </a:r>
          </a:p>
          <a:p>
            <a:pPr marL="742950" marR="0" lvl="1" indent="-285750" algn="l" rtl="0">
              <a:lnSpc>
                <a:spcPct val="80000"/>
              </a:lnSpc>
              <a:spcBef>
                <a:spcPts val="560"/>
              </a:spcBef>
              <a:spcAft>
                <a:spcPts val="0"/>
              </a:spcAft>
              <a:buClr>
                <a:srgbClr val="FFCC00"/>
              </a:buClr>
              <a:buSzPct val="100000"/>
              <a:buFont typeface="Noto Sans Symbols"/>
              <a:buChar char="✓"/>
            </a:pPr>
            <a:r>
              <a:rPr lang="en-US" sz="2800" b="1" i="0" u="none" strike="noStrike" cap="none">
                <a:solidFill>
                  <a:srgbClr val="FFFF00"/>
                </a:solidFill>
                <a:latin typeface="Calibri"/>
                <a:ea typeface="Calibri"/>
                <a:cs typeface="Calibri"/>
                <a:sym typeface="Calibri"/>
              </a:rPr>
              <a:t>Tools $$$ </a:t>
            </a:r>
          </a:p>
          <a:p>
            <a:pPr marL="742950" marR="0" lvl="1" indent="-285750" algn="l" rtl="0">
              <a:lnSpc>
                <a:spcPct val="80000"/>
              </a:lnSpc>
              <a:spcBef>
                <a:spcPts val="560"/>
              </a:spcBef>
              <a:spcAft>
                <a:spcPts val="0"/>
              </a:spcAft>
              <a:buClr>
                <a:srgbClr val="FFCC00"/>
              </a:buClr>
              <a:buSzPct val="100000"/>
              <a:buFont typeface="Noto Sans Symbols"/>
              <a:buChar char="✓"/>
            </a:pPr>
            <a:r>
              <a:rPr lang="en-US" sz="2800" b="1" i="0" u="none" strike="noStrike" cap="none">
                <a:solidFill>
                  <a:srgbClr val="FFFF00"/>
                </a:solidFill>
                <a:latin typeface="Calibri"/>
                <a:ea typeface="Calibri"/>
                <a:cs typeface="Calibri"/>
                <a:sym typeface="Calibri"/>
              </a:rPr>
              <a:t>Art Supplies $$</a:t>
            </a:r>
          </a:p>
        </p:txBody>
      </p:sp>
      <p:sp>
        <p:nvSpPr>
          <p:cNvPr id="123" name="Shape 123"/>
          <p:cNvSpPr/>
          <p:nvPr/>
        </p:nvSpPr>
        <p:spPr>
          <a:xfrm>
            <a:off x="2057400" y="5943600"/>
            <a:ext cx="6000750" cy="5794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1">
                <a:solidFill>
                  <a:srgbClr val="FFFF00"/>
                </a:solidFill>
                <a:latin typeface="Arial"/>
                <a:ea typeface="Arial"/>
                <a:cs typeface="Arial"/>
                <a:sym typeface="Arial"/>
              </a:rPr>
              <a:t>Visit the VU Bookstore Today!</a:t>
            </a:r>
          </a:p>
        </p:txBody>
      </p:sp>
      <p:sp>
        <p:nvSpPr>
          <p:cNvPr id="124" name="Shape 124"/>
          <p:cNvSpPr txBox="1"/>
          <p:nvPr/>
        </p:nvSpPr>
        <p:spPr>
          <a:xfrm>
            <a:off x="12192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CC00"/>
              </a:buClr>
              <a:buSzPct val="25000"/>
              <a:buFont typeface="Arial"/>
              <a:buNone/>
            </a:pPr>
            <a:r>
              <a:rPr lang="en-US" sz="6000" b="0" i="0" u="none" strike="noStrike" cap="none">
                <a:solidFill>
                  <a:srgbClr val="FFFF00"/>
                </a:solidFill>
                <a:latin typeface="Arial"/>
                <a:ea typeface="Arial"/>
                <a:cs typeface="Arial"/>
                <a:sym typeface="Arial"/>
              </a:rPr>
              <a:t>All About the Money</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idx="4294967295"/>
          </p:nvPr>
        </p:nvSpPr>
        <p:spPr>
          <a:xfrm>
            <a:off x="9144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0" i="0" u="none" strike="noStrike" cap="none">
                <a:solidFill>
                  <a:srgbClr val="FFFF00"/>
                </a:solidFill>
                <a:latin typeface="Arial"/>
                <a:ea typeface="Arial"/>
                <a:cs typeface="Arial"/>
                <a:sym typeface="Arial"/>
              </a:rPr>
              <a:t>All About the Money</a:t>
            </a:r>
          </a:p>
        </p:txBody>
      </p:sp>
      <p:sp>
        <p:nvSpPr>
          <p:cNvPr id="136" name="Shape 136"/>
          <p:cNvSpPr txBox="1">
            <a:spLocks noGrp="1"/>
          </p:cNvSpPr>
          <p:nvPr>
            <p:ph type="body" idx="4294967295"/>
          </p:nvPr>
        </p:nvSpPr>
        <p:spPr>
          <a:xfrm>
            <a:off x="2514600" y="1600200"/>
            <a:ext cx="6096000" cy="495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FFCC00"/>
              </a:buClr>
              <a:buSzPct val="25000"/>
              <a:buFont typeface="Calibri"/>
              <a:buNone/>
            </a:pPr>
            <a:r>
              <a:rPr lang="en-US" sz="3600" b="1" i="0" u="none" strike="noStrike" cap="none" dirty="0">
                <a:solidFill>
                  <a:srgbClr val="FFFF00"/>
                </a:solidFill>
                <a:latin typeface="Calibri"/>
                <a:ea typeface="Calibri"/>
                <a:cs typeface="Calibri"/>
                <a:sym typeface="Calibri"/>
              </a:rPr>
              <a:t>What does the money pay for?</a:t>
            </a:r>
          </a:p>
          <a:p>
            <a:pPr marL="0" marR="0" lvl="0" indent="0" algn="l" rtl="0">
              <a:spcBef>
                <a:spcPts val="560"/>
              </a:spcBef>
              <a:spcAft>
                <a:spcPts val="0"/>
              </a:spcAft>
              <a:buClr>
                <a:srgbClr val="FFCC00"/>
              </a:buClr>
              <a:buSzPct val="25000"/>
              <a:buFont typeface="Calibri"/>
              <a:buNone/>
            </a:pPr>
            <a:r>
              <a:rPr lang="en-US" sz="2800" b="1" i="1" u="none" strike="noStrike" cap="none" dirty="0">
                <a:solidFill>
                  <a:srgbClr val="FFFF00"/>
                </a:solidFill>
                <a:latin typeface="Calibri"/>
                <a:ea typeface="Calibri"/>
                <a:cs typeface="Calibri"/>
                <a:sym typeface="Calibri"/>
              </a:rPr>
              <a:t>	In this order</a:t>
            </a:r>
          </a:p>
          <a:p>
            <a:pPr marL="742950" marR="0" lvl="1" indent="-285750" algn="l" rtl="0">
              <a:spcBef>
                <a:spcPts val="560"/>
              </a:spcBef>
              <a:spcAft>
                <a:spcPts val="0"/>
              </a:spcAft>
              <a:buClr>
                <a:srgbClr val="FFFF00"/>
              </a:buClr>
              <a:buSzPct val="100000"/>
              <a:buFont typeface="Calibri"/>
              <a:buChar char="–"/>
            </a:pPr>
            <a:r>
              <a:rPr lang="en-US" sz="2800" b="1" i="0" u="none" strike="noStrike" cap="none" dirty="0">
                <a:solidFill>
                  <a:srgbClr val="FFFF00"/>
                </a:solidFill>
                <a:latin typeface="Calibri"/>
                <a:ea typeface="Calibri"/>
                <a:cs typeface="Calibri"/>
                <a:sym typeface="Calibri"/>
              </a:rPr>
              <a:t>Tuition and academic fees</a:t>
            </a:r>
          </a:p>
          <a:p>
            <a:pPr marL="742950" marR="0" lvl="1" indent="-285750" algn="l" rtl="0">
              <a:spcBef>
                <a:spcPts val="560"/>
              </a:spcBef>
              <a:spcAft>
                <a:spcPts val="0"/>
              </a:spcAft>
              <a:buClr>
                <a:srgbClr val="FFFF00"/>
              </a:buClr>
              <a:buSzPct val="100000"/>
              <a:buFont typeface="Calibri"/>
              <a:buChar char="–"/>
            </a:pPr>
            <a:r>
              <a:rPr lang="en-US" sz="2800" b="1" i="0" u="none" strike="noStrike" cap="none" dirty="0">
                <a:solidFill>
                  <a:srgbClr val="FFFF00"/>
                </a:solidFill>
                <a:latin typeface="Calibri"/>
                <a:ea typeface="Calibri"/>
                <a:cs typeface="Calibri"/>
                <a:sym typeface="Calibri"/>
              </a:rPr>
              <a:t>Student Activity fee</a:t>
            </a:r>
          </a:p>
          <a:p>
            <a:pPr marL="742950" marR="0" lvl="1" indent="-285750" algn="l" rtl="0">
              <a:spcBef>
                <a:spcPts val="560"/>
              </a:spcBef>
              <a:spcAft>
                <a:spcPts val="0"/>
              </a:spcAft>
              <a:buClr>
                <a:srgbClr val="FFFF00"/>
              </a:buClr>
              <a:buSzPct val="100000"/>
              <a:buFont typeface="Calibri"/>
              <a:buChar char="–"/>
            </a:pPr>
            <a:r>
              <a:rPr lang="en-US" sz="2800" b="1" i="0" u="none" strike="noStrike" cap="none" dirty="0">
                <a:solidFill>
                  <a:srgbClr val="FFFF00"/>
                </a:solidFill>
                <a:latin typeface="Calibri"/>
                <a:ea typeface="Calibri"/>
                <a:cs typeface="Calibri"/>
                <a:sym typeface="Calibri"/>
              </a:rPr>
              <a:t>Housing</a:t>
            </a:r>
          </a:p>
          <a:p>
            <a:pPr marL="742950" marR="0" lvl="1" indent="-285750" algn="l" rtl="0">
              <a:spcBef>
                <a:spcPts val="560"/>
              </a:spcBef>
              <a:spcAft>
                <a:spcPts val="0"/>
              </a:spcAft>
              <a:buClr>
                <a:srgbClr val="FFFF00"/>
              </a:buClr>
              <a:buSzPct val="100000"/>
              <a:buFont typeface="Calibri"/>
              <a:buChar char="–"/>
            </a:pPr>
            <a:r>
              <a:rPr lang="en-US" sz="2800" b="1" i="0" u="none" strike="noStrike" cap="none" dirty="0">
                <a:solidFill>
                  <a:srgbClr val="FFFF00"/>
                </a:solidFill>
                <a:latin typeface="Calibri"/>
                <a:ea typeface="Calibri"/>
                <a:cs typeface="Calibri"/>
                <a:sym typeface="Calibri"/>
              </a:rPr>
              <a:t>Books  </a:t>
            </a:r>
          </a:p>
          <a:p>
            <a:pPr marL="1143000" marR="0" lvl="2" indent="-228600" algn="l" rtl="0">
              <a:spcBef>
                <a:spcPts val="480"/>
              </a:spcBef>
              <a:spcAft>
                <a:spcPts val="0"/>
              </a:spcAft>
              <a:buClr>
                <a:srgbClr val="FFFF00"/>
              </a:buClr>
              <a:buSzPct val="100000"/>
              <a:buFont typeface="Calibri"/>
              <a:buChar char="•"/>
            </a:pPr>
            <a:r>
              <a:rPr lang="en-US" sz="2400" b="1" i="0" u="none" strike="noStrike" cap="none" dirty="0">
                <a:solidFill>
                  <a:srgbClr val="FFFF00"/>
                </a:solidFill>
                <a:latin typeface="Calibri"/>
                <a:ea typeface="Calibri"/>
                <a:cs typeface="Calibri"/>
                <a:sym typeface="Calibri"/>
              </a:rPr>
              <a:t>IMPORTANT: </a:t>
            </a:r>
            <a:r>
              <a:rPr lang="en-US" sz="2400" b="1" i="1" u="none" strike="noStrike" cap="none" dirty="0">
                <a:solidFill>
                  <a:srgbClr val="FFFF00"/>
                </a:solidFill>
                <a:latin typeface="Calibri"/>
                <a:ea typeface="Calibri"/>
                <a:cs typeface="Calibri"/>
                <a:sym typeface="Calibri"/>
              </a:rPr>
              <a:t>Books can only be charged to </a:t>
            </a:r>
            <a:r>
              <a:rPr lang="en-US" sz="2400" b="1" i="1" u="none" strike="noStrike" cap="none" dirty="0" smtClean="0">
                <a:solidFill>
                  <a:srgbClr val="FFFF00"/>
                </a:solidFill>
                <a:latin typeface="Calibri"/>
                <a:ea typeface="Calibri"/>
                <a:cs typeface="Calibri"/>
                <a:sym typeface="Calibri"/>
              </a:rPr>
              <a:t> the student </a:t>
            </a:r>
            <a:r>
              <a:rPr lang="en-US" sz="2400" b="1" i="1" u="none" strike="noStrike" cap="none" dirty="0">
                <a:solidFill>
                  <a:srgbClr val="FFFF00"/>
                </a:solidFill>
                <a:latin typeface="Calibri"/>
                <a:ea typeface="Calibri"/>
                <a:cs typeface="Calibri"/>
                <a:sym typeface="Calibri"/>
              </a:rPr>
              <a:t>account </a:t>
            </a:r>
            <a:r>
              <a:rPr lang="en-US" sz="2400" b="1" i="1" u="sng" strike="noStrike" cap="none" dirty="0">
                <a:solidFill>
                  <a:srgbClr val="FFFF00"/>
                </a:solidFill>
                <a:latin typeface="Calibri"/>
                <a:ea typeface="Calibri"/>
                <a:cs typeface="Calibri"/>
                <a:sym typeface="Calibri"/>
              </a:rPr>
              <a:t>IF</a:t>
            </a:r>
            <a:r>
              <a:rPr lang="en-US" sz="2400" b="1" i="1" u="none" strike="noStrike" cap="none" dirty="0">
                <a:solidFill>
                  <a:srgbClr val="FFFF00"/>
                </a:solidFill>
                <a:latin typeface="Calibri"/>
                <a:ea typeface="Calibri"/>
                <a:cs typeface="Calibri"/>
                <a:sym typeface="Calibri"/>
              </a:rPr>
              <a:t> there is enough accepted financial </a:t>
            </a:r>
            <a:r>
              <a:rPr lang="en-US" sz="2400" b="1" i="1" u="none" strike="noStrike" cap="none" dirty="0" smtClean="0">
                <a:solidFill>
                  <a:srgbClr val="FFFF00"/>
                </a:solidFill>
                <a:latin typeface="Calibri"/>
                <a:ea typeface="Calibri"/>
                <a:cs typeface="Calibri"/>
                <a:sym typeface="Calibri"/>
              </a:rPr>
              <a:t>aid!</a:t>
            </a:r>
            <a:endParaRPr lang="en-US" sz="2400" b="1" i="1" u="none" strike="noStrike" cap="none" dirty="0">
              <a:solidFill>
                <a:srgbClr val="FFFF00"/>
              </a:solidFill>
              <a:latin typeface="Calibri"/>
              <a:ea typeface="Calibri"/>
              <a:cs typeface="Calibri"/>
              <a:sym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rot="177610">
            <a:off x="6873555" y="5072654"/>
            <a:ext cx="1699640" cy="646331"/>
          </a:xfrm>
          <a:prstGeom prst="rect">
            <a:avLst/>
          </a:prstGeom>
          <a:solidFill>
            <a:srgbClr val="FFFF00"/>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1800" b="1" i="1">
                <a:solidFill>
                  <a:srgbClr val="000066"/>
                </a:solidFill>
                <a:latin typeface="Arial"/>
                <a:ea typeface="Arial"/>
                <a:cs typeface="Arial"/>
                <a:sym typeface="Arial"/>
              </a:rPr>
              <a:t>Backed by </a:t>
            </a:r>
            <a:r>
              <a:rPr lang="en-US" sz="1800" b="1" i="1">
                <a:solidFill>
                  <a:srgbClr val="000000"/>
                </a:solidFill>
                <a:latin typeface="Arial"/>
                <a:ea typeface="Arial"/>
                <a:cs typeface="Arial"/>
                <a:sym typeface="Arial"/>
              </a:rPr>
              <a:t>MasterCard</a:t>
            </a:r>
            <a:r>
              <a:rPr lang="en-US" sz="1800" b="1" i="1">
                <a:solidFill>
                  <a:srgbClr val="000066"/>
                </a:solidFill>
                <a:latin typeface="Arial"/>
                <a:ea typeface="Arial"/>
                <a:cs typeface="Arial"/>
                <a:sym typeface="Arial"/>
              </a:rPr>
              <a:t>®</a:t>
            </a:r>
          </a:p>
        </p:txBody>
      </p:sp>
      <p:pic>
        <p:nvPicPr>
          <p:cNvPr id="143" name="Shape 143"/>
          <p:cNvPicPr preferRelativeResize="0"/>
          <p:nvPr/>
        </p:nvPicPr>
        <p:blipFill rotWithShape="1">
          <a:blip r:embed="rId3">
            <a:alphaModFix/>
          </a:blip>
          <a:srcRect/>
          <a:stretch/>
        </p:blipFill>
        <p:spPr>
          <a:xfrm>
            <a:off x="6400800" y="1371600"/>
            <a:ext cx="2635469" cy="1685178"/>
          </a:xfrm>
          <a:prstGeom prst="rect">
            <a:avLst/>
          </a:prstGeom>
          <a:noFill/>
          <a:ln>
            <a:noFill/>
          </a:ln>
        </p:spPr>
      </p:pic>
      <p:sp>
        <p:nvSpPr>
          <p:cNvPr id="144" name="Shape 144"/>
          <p:cNvSpPr txBox="1">
            <a:spLocks noGrp="1"/>
          </p:cNvSpPr>
          <p:nvPr>
            <p:ph type="body" idx="4294967295"/>
          </p:nvPr>
        </p:nvSpPr>
        <p:spPr>
          <a:xfrm>
            <a:off x="1676399" y="1524000"/>
            <a:ext cx="4894729" cy="2604408"/>
          </a:xfrm>
          <a:prstGeom prst="rect">
            <a:avLst/>
          </a:prstGeom>
          <a:noFill/>
          <a:ln>
            <a:noFill/>
          </a:ln>
        </p:spPr>
        <p:txBody>
          <a:bodyPr lIns="91425" tIns="45700" rIns="91425" bIns="45700" anchor="t" anchorCtr="0">
            <a:noAutofit/>
          </a:bodyPr>
          <a:lstStyle/>
          <a:p>
            <a:pPr marL="858838" marR="0" lvl="1" indent="-401638" algn="l" rtl="0">
              <a:spcBef>
                <a:spcPts val="0"/>
              </a:spcBef>
              <a:spcAft>
                <a:spcPts val="0"/>
              </a:spcAft>
              <a:buClr>
                <a:srgbClr val="FFCC00"/>
              </a:buClr>
              <a:buSzPct val="100000"/>
              <a:buFont typeface="Calibri"/>
              <a:buChar char="–"/>
            </a:pPr>
            <a:r>
              <a:rPr lang="en-US" sz="2800" b="1" i="0" u="none" strike="noStrike" cap="none" dirty="0" err="1" smtClean="0">
                <a:solidFill>
                  <a:srgbClr val="FFFF00"/>
                </a:solidFill>
                <a:latin typeface="Calibri"/>
                <a:ea typeface="Calibri"/>
                <a:cs typeface="Calibri"/>
                <a:sym typeface="Calibri"/>
              </a:rPr>
              <a:t>BlazerOne</a:t>
            </a:r>
            <a:r>
              <a:rPr lang="en-US" sz="2800" b="1" i="0" u="none" strike="noStrike" cap="none" dirty="0" smtClean="0">
                <a:solidFill>
                  <a:srgbClr val="FFFF00"/>
                </a:solidFill>
                <a:latin typeface="Calibri"/>
                <a:ea typeface="Calibri"/>
                <a:cs typeface="Calibri"/>
                <a:sym typeface="Calibri"/>
              </a:rPr>
              <a:t> Card</a:t>
            </a:r>
            <a:endParaRPr lang="en-US" sz="2800" b="1" i="0" u="none" strike="noStrike" cap="none" dirty="0">
              <a:solidFill>
                <a:srgbClr val="FFFF00"/>
              </a:solidFill>
              <a:latin typeface="Calibri"/>
              <a:ea typeface="Calibri"/>
              <a:cs typeface="Calibri"/>
              <a:sym typeface="Calibri"/>
            </a:endParaRPr>
          </a:p>
          <a:p>
            <a:pPr marL="1143000" marR="0" lvl="2" indent="-22860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This is your student’s ID</a:t>
            </a:r>
          </a:p>
          <a:p>
            <a:pPr marL="1143000" marR="0" lvl="2" indent="-22860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Student </a:t>
            </a:r>
            <a:r>
              <a:rPr lang="en-US" sz="2400" b="1" i="0" u="none" strike="noStrike" cap="none" dirty="0" smtClean="0">
                <a:solidFill>
                  <a:srgbClr val="FFFF00"/>
                </a:solidFill>
                <a:latin typeface="Calibri"/>
                <a:ea typeface="Calibri"/>
                <a:cs typeface="Calibri"/>
                <a:sym typeface="Calibri"/>
              </a:rPr>
              <a:t>refunds-Student </a:t>
            </a:r>
            <a:r>
              <a:rPr lang="en-US" sz="2400" b="1" i="0" u="none" strike="noStrike" cap="none" dirty="0">
                <a:solidFill>
                  <a:srgbClr val="FFFF00"/>
                </a:solidFill>
                <a:latin typeface="Calibri"/>
                <a:ea typeface="Calibri"/>
                <a:cs typeface="Calibri"/>
                <a:sym typeface="Calibri"/>
              </a:rPr>
              <a:t>must activate </a:t>
            </a:r>
            <a:r>
              <a:rPr lang="en-US" sz="2400" b="1" i="0" u="none" strike="noStrike" cap="none" dirty="0" smtClean="0">
                <a:solidFill>
                  <a:srgbClr val="FFFF00"/>
                </a:solidFill>
                <a:latin typeface="Calibri"/>
                <a:ea typeface="Calibri"/>
                <a:cs typeface="Calibri"/>
                <a:sym typeface="Calibri"/>
              </a:rPr>
              <a:t>their card</a:t>
            </a:r>
          </a:p>
          <a:p>
            <a:pPr marL="1143000" marR="0" lvl="2" indent="-228600" algn="l" rtl="0">
              <a:spcBef>
                <a:spcPts val="480"/>
              </a:spcBef>
              <a:spcAft>
                <a:spcPts val="0"/>
              </a:spcAft>
              <a:buClr>
                <a:srgbClr val="FFCC00"/>
              </a:buClr>
              <a:buSzPct val="100000"/>
              <a:buFont typeface="Calibri"/>
              <a:buChar char="•"/>
            </a:pPr>
            <a:r>
              <a:rPr lang="en-US" b="1" dirty="0" smtClean="0">
                <a:solidFill>
                  <a:srgbClr val="FFFF00"/>
                </a:solidFill>
              </a:rPr>
              <a:t>Refund can be put on card or check can be mailed</a:t>
            </a:r>
            <a:endParaRPr lang="en-US" sz="2400" b="1" i="0" u="sng" strike="noStrike" cap="none" dirty="0">
              <a:solidFill>
                <a:srgbClr val="FFFF00"/>
              </a:solidFill>
              <a:sym typeface="Calibri"/>
            </a:endParaRPr>
          </a:p>
          <a:p>
            <a:pPr marL="1143000" marR="0" lvl="2" indent="-228600" algn="l" rtl="0">
              <a:spcBef>
                <a:spcPts val="480"/>
              </a:spcBef>
              <a:spcAft>
                <a:spcPts val="0"/>
              </a:spcAft>
              <a:buClr>
                <a:srgbClr val="FFCC00"/>
              </a:buClr>
              <a:buSzPct val="100000"/>
              <a:buFont typeface="Calibri"/>
              <a:buChar char="•"/>
            </a:pPr>
            <a:r>
              <a:rPr lang="en-US" sz="2400" b="1" i="0" u="none" strike="noStrike" cap="none" dirty="0">
                <a:solidFill>
                  <a:srgbClr val="FFFF00"/>
                </a:solidFill>
                <a:latin typeface="Calibri"/>
                <a:ea typeface="Calibri"/>
                <a:cs typeface="Calibri"/>
                <a:sym typeface="Calibri"/>
              </a:rPr>
              <a:t>24 hour access</a:t>
            </a:r>
          </a:p>
          <a:p>
            <a:pPr marL="1143000" marR="0" lvl="2" indent="-228600" algn="l" rtl="0">
              <a:spcBef>
                <a:spcPts val="480"/>
              </a:spcBef>
              <a:spcAft>
                <a:spcPts val="0"/>
              </a:spcAft>
              <a:buClr>
                <a:srgbClr val="FFCC00"/>
              </a:buClr>
              <a:buSzPct val="100000"/>
              <a:buFont typeface="Calibri"/>
              <a:buChar char="•"/>
            </a:pPr>
            <a:r>
              <a:rPr lang="en-US" b="1" dirty="0" smtClean="0">
                <a:solidFill>
                  <a:srgbClr val="FFFF00"/>
                </a:solidFill>
              </a:rPr>
              <a:t>ATM available at Walgreen’s on 6</a:t>
            </a:r>
            <a:r>
              <a:rPr lang="en-US" b="1" baseline="30000" dirty="0" smtClean="0">
                <a:solidFill>
                  <a:srgbClr val="FFFF00"/>
                </a:solidFill>
              </a:rPr>
              <a:t>th</a:t>
            </a:r>
            <a:r>
              <a:rPr lang="en-US" b="1" dirty="0" smtClean="0">
                <a:solidFill>
                  <a:srgbClr val="FFFF00"/>
                </a:solidFill>
              </a:rPr>
              <a:t> and College St.</a:t>
            </a:r>
            <a:endParaRPr lang="en-US" sz="2400" b="1" i="0" u="none" strike="noStrike" cap="none" dirty="0">
              <a:solidFill>
                <a:srgbClr val="FFFF00"/>
              </a:solidFill>
              <a:latin typeface="Calibri"/>
              <a:ea typeface="Calibri"/>
              <a:cs typeface="Calibri"/>
              <a:sym typeface="Calibri"/>
            </a:endParaRPr>
          </a:p>
          <a:p>
            <a:pPr marL="858838" marR="0" lvl="1" indent="-401638" algn="l" rtl="0">
              <a:lnSpc>
                <a:spcPct val="90000"/>
              </a:lnSpc>
              <a:spcBef>
                <a:spcPts val="640"/>
              </a:spcBef>
              <a:spcAft>
                <a:spcPts val="0"/>
              </a:spcAft>
              <a:buClr>
                <a:srgbClr val="FFCC00"/>
              </a:buClr>
              <a:buSzPct val="25000"/>
              <a:buFont typeface="Calibri"/>
              <a:buNone/>
            </a:pPr>
            <a:r>
              <a:rPr lang="en-US" sz="3200" b="0" i="0" u="none" strike="noStrike" cap="none" dirty="0">
                <a:solidFill>
                  <a:schemeClr val="lt1"/>
                </a:solidFill>
                <a:latin typeface="Calibri"/>
                <a:ea typeface="Calibri"/>
                <a:cs typeface="Calibri"/>
                <a:sym typeface="Calibri"/>
              </a:rPr>
              <a:t>	</a:t>
            </a:r>
          </a:p>
        </p:txBody>
      </p:sp>
      <p:pic>
        <p:nvPicPr>
          <p:cNvPr id="145" name="Shape 145"/>
          <p:cNvPicPr preferRelativeResize="0"/>
          <p:nvPr/>
        </p:nvPicPr>
        <p:blipFill rotWithShape="1">
          <a:blip r:embed="rId4">
            <a:alphaModFix/>
          </a:blip>
          <a:srcRect/>
          <a:stretch/>
        </p:blipFill>
        <p:spPr>
          <a:xfrm>
            <a:off x="4567237" y="3424237"/>
            <a:ext cx="9524" cy="9524"/>
          </a:xfrm>
          <a:prstGeom prst="rect">
            <a:avLst/>
          </a:prstGeom>
          <a:noFill/>
          <a:ln>
            <a:noFill/>
          </a:ln>
        </p:spPr>
      </p:pic>
      <p:pic>
        <p:nvPicPr>
          <p:cNvPr id="146" name="Shape 146"/>
          <p:cNvPicPr preferRelativeResize="0"/>
          <p:nvPr/>
        </p:nvPicPr>
        <p:blipFill rotWithShape="1">
          <a:blip r:embed="rId4">
            <a:alphaModFix/>
          </a:blip>
          <a:srcRect/>
          <a:stretch/>
        </p:blipFill>
        <p:spPr>
          <a:xfrm>
            <a:off x="4567237" y="3424237"/>
            <a:ext cx="9524" cy="9524"/>
          </a:xfrm>
          <a:prstGeom prst="rect">
            <a:avLst/>
          </a:prstGeom>
          <a:noFill/>
          <a:ln>
            <a:noFill/>
          </a:ln>
        </p:spPr>
      </p:pic>
      <p:sp>
        <p:nvSpPr>
          <p:cNvPr id="147" name="Shape 147"/>
          <p:cNvSpPr txBox="1"/>
          <p:nvPr/>
        </p:nvSpPr>
        <p:spPr>
          <a:xfrm rot="-1076578">
            <a:off x="6288132" y="4241589"/>
            <a:ext cx="2589213" cy="641350"/>
          </a:xfrm>
          <a:prstGeom prst="rect">
            <a:avLst/>
          </a:prstGeom>
          <a:solidFill>
            <a:schemeClr val="folHlink"/>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1800" b="1" i="1">
                <a:solidFill>
                  <a:srgbClr val="000066"/>
                </a:solidFill>
                <a:latin typeface="Arial"/>
                <a:ea typeface="Arial"/>
                <a:cs typeface="Arial"/>
                <a:sym typeface="Arial"/>
              </a:rPr>
              <a:t>Check it out at BlazerOneCard.com</a:t>
            </a:r>
          </a:p>
        </p:txBody>
      </p:sp>
      <p:pic>
        <p:nvPicPr>
          <p:cNvPr id="148" name="Shape 148"/>
          <p:cNvPicPr preferRelativeResize="0"/>
          <p:nvPr/>
        </p:nvPicPr>
        <p:blipFill rotWithShape="1">
          <a:blip r:embed="rId5">
            <a:alphaModFix/>
          </a:blip>
          <a:srcRect r="6993" b="6951"/>
          <a:stretch/>
        </p:blipFill>
        <p:spPr>
          <a:xfrm rot="4854628">
            <a:off x="8410487" y="3718785"/>
            <a:ext cx="381000" cy="382588"/>
          </a:xfrm>
          <a:prstGeom prst="rect">
            <a:avLst/>
          </a:prstGeom>
          <a:noFill/>
          <a:ln>
            <a:noFill/>
          </a:ln>
        </p:spPr>
      </p:pic>
      <p:pic>
        <p:nvPicPr>
          <p:cNvPr id="149" name="Shape 149"/>
          <p:cNvPicPr preferRelativeResize="0"/>
          <p:nvPr/>
        </p:nvPicPr>
        <p:blipFill rotWithShape="1">
          <a:blip r:embed="rId6">
            <a:alphaModFix/>
          </a:blip>
          <a:srcRect r="6993" b="6951"/>
          <a:stretch/>
        </p:blipFill>
        <p:spPr>
          <a:xfrm rot="6796284">
            <a:off x="8446025" y="5083124"/>
            <a:ext cx="369328" cy="382586"/>
          </a:xfrm>
          <a:prstGeom prst="rect">
            <a:avLst/>
          </a:prstGeom>
          <a:noFill/>
          <a:ln>
            <a:noFill/>
          </a:ln>
        </p:spPr>
      </p:pic>
      <p:sp>
        <p:nvSpPr>
          <p:cNvPr id="150" name="Shape 150"/>
          <p:cNvSpPr txBox="1"/>
          <p:nvPr/>
        </p:nvSpPr>
        <p:spPr>
          <a:xfrm>
            <a:off x="1187669" y="214396"/>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CC00"/>
              </a:buClr>
              <a:buSzPct val="25000"/>
              <a:buFont typeface="Arial"/>
              <a:buNone/>
            </a:pPr>
            <a:r>
              <a:rPr lang="en-US" sz="6000" b="0" i="0" u="none" strike="noStrike" cap="none">
                <a:solidFill>
                  <a:srgbClr val="FFFF00"/>
                </a:solidFill>
                <a:latin typeface="Arial"/>
                <a:ea typeface="Arial"/>
                <a:cs typeface="Arial"/>
                <a:sym typeface="Arial"/>
              </a:rPr>
              <a:t>All About the Money</a:t>
            </a:r>
          </a:p>
        </p:txBody>
      </p:sp>
      <p:pic>
        <p:nvPicPr>
          <p:cNvPr id="151" name="Shape 151"/>
          <p:cNvPicPr preferRelativeResize="0"/>
          <p:nvPr/>
        </p:nvPicPr>
        <p:blipFill rotWithShape="1">
          <a:blip r:embed="rId7">
            <a:alphaModFix/>
          </a:blip>
          <a:srcRect/>
          <a:stretch/>
        </p:blipFill>
        <p:spPr>
          <a:xfrm>
            <a:off x="4576761" y="5519635"/>
            <a:ext cx="2591024" cy="1225401"/>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rot="289579">
            <a:off x="5444854" y="5327480"/>
            <a:ext cx="3517899" cy="1190625"/>
          </a:xfrm>
          <a:prstGeom prst="rect">
            <a:avLst/>
          </a:prstGeom>
          <a:solidFill>
            <a:schemeClr val="folHlink"/>
          </a:solid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800" b="1" i="1">
                <a:solidFill>
                  <a:schemeClr val="dk1"/>
                </a:solidFill>
                <a:latin typeface="Arial"/>
                <a:ea typeface="Arial"/>
                <a:cs typeface="Arial"/>
                <a:sym typeface="Arial"/>
              </a:rPr>
              <a:t>Students MUST see an advisor to drop a class.  Simply not going to class may result in a failed grade.</a:t>
            </a:r>
          </a:p>
        </p:txBody>
      </p:sp>
      <p:sp>
        <p:nvSpPr>
          <p:cNvPr id="169" name="Shape 169"/>
          <p:cNvSpPr txBox="1">
            <a:spLocks noGrp="1"/>
          </p:cNvSpPr>
          <p:nvPr>
            <p:ph type="body" idx="4294967295"/>
          </p:nvPr>
        </p:nvSpPr>
        <p:spPr>
          <a:xfrm>
            <a:off x="2362200" y="1579391"/>
            <a:ext cx="6025925" cy="4343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CC00"/>
              </a:buClr>
              <a:buSzPct val="100000"/>
              <a:buFont typeface="Calibri"/>
              <a:buChar char="•"/>
            </a:pPr>
            <a:r>
              <a:rPr lang="en-US" sz="3600" b="1" i="0" u="none" strike="noStrike" cap="none">
                <a:solidFill>
                  <a:srgbClr val="FFFF00"/>
                </a:solidFill>
                <a:latin typeface="Calibri"/>
                <a:ea typeface="Calibri"/>
                <a:cs typeface="Calibri"/>
                <a:sym typeface="Calibri"/>
              </a:rPr>
              <a:t>Dropping and Adding Classes</a:t>
            </a:r>
          </a:p>
          <a:p>
            <a:pPr marL="742950" marR="0" lvl="1" indent="-28575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Drop and Add Week = 100%</a:t>
            </a:r>
          </a:p>
          <a:p>
            <a:pPr marL="742950" marR="0" lvl="1" indent="-28575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75% second week</a:t>
            </a:r>
          </a:p>
          <a:p>
            <a:pPr marL="742950" marR="0" lvl="1" indent="-28575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50% third week	</a:t>
            </a:r>
          </a:p>
          <a:p>
            <a:pPr marL="742950" marR="0" lvl="1" indent="-28575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25% fourth week</a:t>
            </a:r>
          </a:p>
          <a:p>
            <a:pPr marL="742950" marR="0" lvl="1" indent="-285750" algn="l" rtl="0">
              <a:spcBef>
                <a:spcPts val="560"/>
              </a:spcBef>
              <a:spcAft>
                <a:spcPts val="0"/>
              </a:spcAft>
              <a:buClr>
                <a:srgbClr val="FFCC00"/>
              </a:buClr>
              <a:buSzPct val="100000"/>
              <a:buFont typeface="Calibri"/>
              <a:buChar char="-"/>
            </a:pPr>
            <a:r>
              <a:rPr lang="en-US" sz="2800" b="1" i="0" u="none" strike="noStrike" cap="none">
                <a:solidFill>
                  <a:srgbClr val="FFFF00"/>
                </a:solidFill>
                <a:latin typeface="Calibri"/>
                <a:ea typeface="Calibri"/>
                <a:cs typeface="Calibri"/>
                <a:sym typeface="Calibri"/>
              </a:rPr>
              <a:t>0</a:t>
            </a:r>
            <a:r>
              <a:rPr lang="en-US" b="1">
                <a:solidFill>
                  <a:srgbClr val="FFFF00"/>
                </a:solidFill>
              </a:rPr>
              <a:t>% </a:t>
            </a:r>
            <a:r>
              <a:rPr lang="en-US" sz="2800" b="1" i="0" u="none" strike="noStrike" cap="none">
                <a:solidFill>
                  <a:srgbClr val="FFFF00"/>
                </a:solidFill>
                <a:latin typeface="Calibri"/>
                <a:ea typeface="Calibri"/>
                <a:cs typeface="Calibri"/>
                <a:sym typeface="Calibri"/>
              </a:rPr>
              <a:t>thereafter</a:t>
            </a:r>
          </a:p>
          <a:p>
            <a:pPr marL="742950" marR="0" lvl="1" indent="-285750" algn="l" rtl="0">
              <a:spcBef>
                <a:spcPts val="560"/>
              </a:spcBef>
              <a:spcAft>
                <a:spcPts val="0"/>
              </a:spcAft>
              <a:buClr>
                <a:srgbClr val="FFFF00"/>
              </a:buClr>
              <a:buSzPct val="100000"/>
              <a:buFont typeface="Calibri"/>
              <a:buChar char="-"/>
            </a:pPr>
            <a:r>
              <a:rPr lang="en-US" b="1">
                <a:solidFill>
                  <a:srgbClr val="FFFF00"/>
                </a:solidFill>
              </a:rPr>
              <a:t>Drop Deadline</a:t>
            </a:r>
          </a:p>
        </p:txBody>
      </p:sp>
      <p:pic>
        <p:nvPicPr>
          <p:cNvPr id="170" name="Shape 170"/>
          <p:cNvPicPr preferRelativeResize="0"/>
          <p:nvPr/>
        </p:nvPicPr>
        <p:blipFill rotWithShape="1">
          <a:blip r:embed="rId3">
            <a:alphaModFix/>
          </a:blip>
          <a:srcRect r="6993" b="6951"/>
          <a:stretch/>
        </p:blipFill>
        <p:spPr>
          <a:xfrm rot="6796284">
            <a:off x="8448622" y="5480918"/>
            <a:ext cx="380999" cy="382587"/>
          </a:xfrm>
          <a:prstGeom prst="rect">
            <a:avLst/>
          </a:prstGeom>
          <a:noFill/>
          <a:ln>
            <a:noFill/>
          </a:ln>
        </p:spPr>
      </p:pic>
      <p:sp>
        <p:nvSpPr>
          <p:cNvPr id="171" name="Shape 171"/>
          <p:cNvSpPr txBox="1"/>
          <p:nvPr/>
        </p:nvSpPr>
        <p:spPr>
          <a:xfrm>
            <a:off x="1600200" y="274637"/>
            <a:ext cx="7543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CC00"/>
              </a:buClr>
              <a:buSzPct val="25000"/>
              <a:buFont typeface="Arial"/>
              <a:buNone/>
            </a:pPr>
            <a:r>
              <a:rPr lang="en-US" sz="6000" b="0" i="0" u="none" strike="noStrike" cap="none">
                <a:solidFill>
                  <a:srgbClr val="FFFF00"/>
                </a:solidFill>
                <a:latin typeface="Arial"/>
                <a:ea typeface="Arial"/>
                <a:cs typeface="Arial"/>
                <a:sym typeface="Arial"/>
              </a:rPr>
              <a:t>All About the Money</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idx="4294967295"/>
          </p:nvPr>
        </p:nvSpPr>
        <p:spPr>
          <a:xfrm>
            <a:off x="762000" y="381000"/>
            <a:ext cx="81533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rgbClr val="FFFF00"/>
                </a:solidFill>
                <a:latin typeface="Arial"/>
                <a:ea typeface="Arial"/>
                <a:cs typeface="Arial"/>
                <a:sym typeface="Arial"/>
              </a:rPr>
              <a:t>Living On Campus</a:t>
            </a:r>
          </a:p>
        </p:txBody>
      </p:sp>
      <p:sp>
        <p:nvSpPr>
          <p:cNvPr id="177" name="Shape 177"/>
          <p:cNvSpPr txBox="1">
            <a:spLocks noGrp="1"/>
          </p:cNvSpPr>
          <p:nvPr>
            <p:ph type="body" idx="4294967295"/>
          </p:nvPr>
        </p:nvSpPr>
        <p:spPr>
          <a:xfrm>
            <a:off x="2209800" y="1600200"/>
            <a:ext cx="35052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FFCC00"/>
              </a:buClr>
              <a:buSzPct val="25000"/>
              <a:buFont typeface="Calibri"/>
              <a:buNone/>
            </a:pPr>
            <a:r>
              <a:rPr lang="en-US" sz="3200" b="1" i="0" u="none" strike="noStrike" cap="none">
                <a:solidFill>
                  <a:srgbClr val="FFFF00"/>
                </a:solidFill>
                <a:latin typeface="Calibri"/>
                <a:ea typeface="Calibri"/>
                <a:cs typeface="Calibri"/>
                <a:sym typeface="Calibri"/>
              </a:rPr>
              <a:t>Benefits</a:t>
            </a:r>
          </a:p>
          <a:p>
            <a:pPr marL="285750" marR="0" lvl="0"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Halls staffed 24/7</a:t>
            </a:r>
          </a:p>
          <a:p>
            <a:pPr marL="285750" marR="0" lvl="0"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Furnished rooms</a:t>
            </a:r>
          </a:p>
          <a:p>
            <a:pPr marL="685800" marR="0" lvl="1" indent="-29210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Each student has a desk, dresser, closet, and bed (extra long twin)</a:t>
            </a:r>
          </a:p>
          <a:p>
            <a:pPr marL="285750" marR="0" lvl="0"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Meal Plan</a:t>
            </a:r>
          </a:p>
          <a:p>
            <a:pPr marL="285750" marR="0" lvl="0"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Walking distance</a:t>
            </a:r>
          </a:p>
          <a:p>
            <a:pPr marL="285750" marR="0" lvl="0"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Resources close by  </a:t>
            </a:r>
          </a:p>
          <a:p>
            <a:pPr marL="858838" marR="0" lvl="1" indent="-401638" algn="l" rtl="0">
              <a:lnSpc>
                <a:spcPct val="90000"/>
              </a:lnSpc>
              <a:spcBef>
                <a:spcPts val="480"/>
              </a:spcBef>
              <a:spcAft>
                <a:spcPts val="0"/>
              </a:spcAft>
              <a:buClr>
                <a:srgbClr val="FFCC00"/>
              </a:buClr>
              <a:buSzPct val="25000"/>
              <a:buFont typeface="Calibri"/>
              <a:buNone/>
            </a:pPr>
            <a:r>
              <a:rPr lang="en-US" sz="2400" b="1" i="0" u="none" strike="noStrike" cap="none">
                <a:solidFill>
                  <a:schemeClr val="lt1"/>
                </a:solidFill>
                <a:latin typeface="Calibri"/>
                <a:ea typeface="Calibri"/>
                <a:cs typeface="Calibri"/>
                <a:sym typeface="Calibri"/>
              </a:rPr>
              <a:t>        </a:t>
            </a:r>
          </a:p>
          <a:p>
            <a:pPr marL="858838" marR="0" lvl="1" indent="-401638" algn="l" rtl="0">
              <a:lnSpc>
                <a:spcPct val="90000"/>
              </a:lnSpc>
              <a:spcBef>
                <a:spcPts val="560"/>
              </a:spcBef>
              <a:spcAft>
                <a:spcPts val="0"/>
              </a:spcAft>
              <a:buClr>
                <a:srgbClr val="FFCC00"/>
              </a:buClr>
              <a:buSzPct val="25000"/>
              <a:buFont typeface="Calibri"/>
              <a:buNone/>
            </a:pPr>
            <a:endParaRPr sz="2800" b="0" i="0" u="none" strike="noStrike" cap="none">
              <a:solidFill>
                <a:schemeClr val="lt1"/>
              </a:solidFill>
              <a:latin typeface="Calibri"/>
              <a:ea typeface="Calibri"/>
              <a:cs typeface="Calibri"/>
              <a:sym typeface="Calibri"/>
            </a:endParaRPr>
          </a:p>
        </p:txBody>
      </p:sp>
      <p:sp>
        <p:nvSpPr>
          <p:cNvPr id="178" name="Shape 178"/>
          <p:cNvSpPr txBox="1"/>
          <p:nvPr/>
        </p:nvSpPr>
        <p:spPr>
          <a:xfrm>
            <a:off x="5791200" y="1600200"/>
            <a:ext cx="3200399" cy="4267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SzPct val="25000"/>
              <a:buNone/>
            </a:pPr>
            <a:r>
              <a:rPr lang="en-US" sz="3200" b="1" i="0" u="none" strike="noStrike" cap="none">
                <a:solidFill>
                  <a:srgbClr val="FFFF00"/>
                </a:solidFill>
                <a:latin typeface="Calibri"/>
                <a:ea typeface="Calibri"/>
                <a:cs typeface="Calibri"/>
                <a:sym typeface="Calibri"/>
              </a:rPr>
              <a:t>Challenges</a:t>
            </a:r>
          </a:p>
          <a:p>
            <a:pPr marL="285750" marR="0" lvl="0"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Homesickness</a:t>
            </a:r>
          </a:p>
          <a:p>
            <a:pPr marL="285750" marR="0" lvl="0" indent="-285750" algn="l" rtl="0">
              <a:lnSpc>
                <a:spcPct val="90000"/>
              </a:lnSpc>
              <a:spcBef>
                <a:spcPts val="480"/>
              </a:spcBef>
              <a:spcAft>
                <a:spcPts val="0"/>
              </a:spcAft>
              <a:buClr>
                <a:srgbClr val="FFCC00"/>
              </a:buClr>
              <a:buSzPct val="100000"/>
              <a:buFont typeface="Arial"/>
              <a:buChar char="•"/>
            </a:pPr>
            <a:r>
              <a:rPr lang="en-US" sz="2400" b="1">
                <a:solidFill>
                  <a:srgbClr val="FFFF00"/>
                </a:solidFill>
                <a:latin typeface="Calibri"/>
                <a:ea typeface="Calibri"/>
                <a:cs typeface="Calibri"/>
                <a:sym typeface="Calibri"/>
              </a:rPr>
              <a:t>Roommates</a:t>
            </a:r>
          </a:p>
          <a:p>
            <a:pPr marL="285750" marR="0" lvl="0" indent="-285750" algn="l" rtl="0">
              <a:lnSpc>
                <a:spcPct val="90000"/>
              </a:lnSpc>
              <a:spcBef>
                <a:spcPts val="480"/>
              </a:spcBef>
              <a:spcAft>
                <a:spcPts val="0"/>
              </a:spcAft>
              <a:buClr>
                <a:srgbClr val="FFCC00"/>
              </a:buClr>
              <a:buSzPct val="100000"/>
              <a:buFont typeface="Arial"/>
              <a:buChar char="•"/>
            </a:pPr>
            <a:r>
              <a:rPr lang="en-US" sz="2400" b="1">
                <a:solidFill>
                  <a:srgbClr val="FFFF00"/>
                </a:solidFill>
                <a:latin typeface="Calibri"/>
                <a:ea typeface="Calibri"/>
                <a:cs typeface="Calibri"/>
                <a:sym typeface="Calibri"/>
              </a:rPr>
              <a:t>Time Management</a:t>
            </a:r>
          </a:p>
          <a:p>
            <a:pPr marL="742950" marR="0" lvl="1"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Getting to class</a:t>
            </a:r>
          </a:p>
          <a:p>
            <a:pPr marL="742950" marR="0" lvl="1"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Doing homework</a:t>
            </a:r>
          </a:p>
          <a:p>
            <a:pPr marL="742950" marR="0" lvl="1"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Laundry</a:t>
            </a:r>
          </a:p>
          <a:p>
            <a:pPr marL="742950" marR="0" lvl="1" indent="-285750" algn="l" rtl="0">
              <a:lnSpc>
                <a:spcPct val="90000"/>
              </a:lnSpc>
              <a:spcBef>
                <a:spcPts val="480"/>
              </a:spcBef>
              <a:spcAft>
                <a:spcPts val="0"/>
              </a:spcAft>
              <a:buClr>
                <a:srgbClr val="FFCC00"/>
              </a:buClr>
              <a:buSzPct val="100000"/>
              <a:buFont typeface="Arial"/>
              <a:buChar char="•"/>
            </a:pPr>
            <a:r>
              <a:rPr lang="en-US" sz="2400" b="1" i="0" u="none" strike="noStrike" cap="none">
                <a:solidFill>
                  <a:srgbClr val="FFFF00"/>
                </a:solidFill>
                <a:latin typeface="Calibri"/>
                <a:ea typeface="Calibri"/>
                <a:cs typeface="Calibri"/>
                <a:sym typeface="Calibri"/>
              </a:rPr>
              <a:t>Making new friends</a:t>
            </a:r>
          </a:p>
          <a:p>
            <a:pPr marL="285750" marR="0" lvl="0" indent="-285750" algn="l" rtl="0">
              <a:lnSpc>
                <a:spcPct val="90000"/>
              </a:lnSpc>
              <a:spcBef>
                <a:spcPts val="480"/>
              </a:spcBef>
              <a:spcAft>
                <a:spcPts val="0"/>
              </a:spcAft>
              <a:buClr>
                <a:srgbClr val="FFCC00"/>
              </a:buClr>
              <a:buSzPct val="100000"/>
              <a:buFont typeface="Arial"/>
              <a:buChar char="•"/>
            </a:pPr>
            <a:r>
              <a:rPr lang="en-US" sz="2400" b="1">
                <a:solidFill>
                  <a:srgbClr val="FFFF00"/>
                </a:solidFill>
                <a:latin typeface="Calibri"/>
                <a:ea typeface="Calibri"/>
                <a:cs typeface="Calibri"/>
                <a:sym typeface="Calibri"/>
              </a:rPr>
              <a:t>Making good decisions</a:t>
            </a:r>
          </a:p>
          <a:p>
            <a:pPr marL="342900" marR="0" lvl="0" indent="-342900" algn="l" rtl="0">
              <a:lnSpc>
                <a:spcPct val="90000"/>
              </a:lnSpc>
              <a:spcBef>
                <a:spcPts val="560"/>
              </a:spcBef>
              <a:spcAft>
                <a:spcPts val="0"/>
              </a:spcAft>
              <a:buClr>
                <a:srgbClr val="FFCC00"/>
              </a:buClr>
              <a:buSzPct val="25000"/>
              <a:buFont typeface="Calibri"/>
              <a:buNone/>
            </a:pPr>
            <a:r>
              <a:rPr lang="en-US" sz="2800" b="1" i="0" u="none" strike="noStrike" cap="none">
                <a:solidFill>
                  <a:schemeClr val="accent6"/>
                </a:solidFill>
                <a:latin typeface="Calibri"/>
                <a:ea typeface="Calibri"/>
                <a:cs typeface="Calibri"/>
                <a:sym typeface="Calibri"/>
              </a:rPr>
              <a:t> </a:t>
            </a:r>
          </a:p>
          <a:p>
            <a:pPr marL="858838" marR="0" lvl="1" indent="-401638" algn="l" rtl="0">
              <a:lnSpc>
                <a:spcPct val="90000"/>
              </a:lnSpc>
              <a:spcBef>
                <a:spcPts val="480"/>
              </a:spcBef>
              <a:spcAft>
                <a:spcPts val="0"/>
              </a:spcAft>
              <a:buClr>
                <a:srgbClr val="FFCC00"/>
              </a:buClr>
              <a:buSzPct val="25000"/>
              <a:buFont typeface="Calibri"/>
              <a:buNone/>
            </a:pPr>
            <a:r>
              <a:rPr lang="en-US" sz="2400" b="0" i="0" u="none" strike="noStrike" cap="none">
                <a:solidFill>
                  <a:schemeClr val="lt1"/>
                </a:solidFill>
                <a:latin typeface="Calibri"/>
                <a:ea typeface="Calibri"/>
                <a:cs typeface="Calibri"/>
                <a:sym typeface="Calibri"/>
              </a:rPr>
              <a:t>        </a:t>
            </a:r>
          </a:p>
          <a:p>
            <a:pPr marL="858838" marR="0" lvl="1" indent="-401638" algn="l" rtl="0">
              <a:lnSpc>
                <a:spcPct val="90000"/>
              </a:lnSpc>
              <a:spcBef>
                <a:spcPts val="560"/>
              </a:spcBef>
              <a:spcAft>
                <a:spcPts val="0"/>
              </a:spcAft>
              <a:buClr>
                <a:srgbClr val="FFCC00"/>
              </a:buClr>
              <a:buFont typeface="Arial"/>
              <a:buNone/>
            </a:pPr>
            <a:endParaRPr sz="2800" b="0" i="0" u="none" strike="noStrike" cap="none">
              <a:solidFill>
                <a:schemeClr val="lt1"/>
              </a:solidFill>
              <a:latin typeface="Calibri"/>
              <a:ea typeface="Calibri"/>
              <a:cs typeface="Calibri"/>
              <a:sym typeface="Calibri"/>
            </a:endParaRPr>
          </a:p>
        </p:txBody>
      </p:sp>
      <p:sp>
        <p:nvSpPr>
          <p:cNvPr id="179" name="Shape 179"/>
          <p:cNvSpPr txBox="1"/>
          <p:nvPr/>
        </p:nvSpPr>
        <p:spPr>
          <a:xfrm>
            <a:off x="3048000" y="6096000"/>
            <a:ext cx="3276600" cy="6463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a:solidFill>
                  <a:srgbClr val="FFFF00"/>
                </a:solidFill>
                <a:latin typeface="Calibri"/>
                <a:ea typeface="Calibri"/>
                <a:cs typeface="Calibri"/>
                <a:sym typeface="Calibri"/>
              </a:rPr>
              <a:t>GET INVOLVED!</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823</Words>
  <Application>Microsoft Office PowerPoint</Application>
  <PresentationFormat>On-screen Show (4:3)</PresentationFormat>
  <Paragraphs>202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Impact</vt:lpstr>
      <vt:lpstr>Noto Sans Symbols</vt:lpstr>
      <vt:lpstr>Default Design</vt:lpstr>
      <vt:lpstr>PowerPoint Presentation</vt:lpstr>
      <vt:lpstr>Defining New Roles</vt:lpstr>
      <vt:lpstr>The College Journey </vt:lpstr>
      <vt:lpstr>Roadmap to Success</vt:lpstr>
      <vt:lpstr>PowerPoint Presentation</vt:lpstr>
      <vt:lpstr>All About the Money</vt:lpstr>
      <vt:lpstr>PowerPoint Presentation</vt:lpstr>
      <vt:lpstr>PowerPoint Presentation</vt:lpstr>
      <vt:lpstr>Living On Campus</vt:lpstr>
      <vt:lpstr>Commuting From Home</vt:lpstr>
      <vt:lpstr>PowerPoint Presentation</vt:lpstr>
      <vt:lpstr>PowerPoint Presentation</vt:lpstr>
      <vt:lpstr>PowerPoint Presentation</vt:lpstr>
      <vt:lpstr>PowerPoint Presentation</vt:lpstr>
      <vt:lpstr>PowerPoint Presentation</vt:lpstr>
      <vt:lpstr>PowerPoint Presentation</vt:lpstr>
      <vt:lpstr>Start of School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Brandi Porter</dc:creator>
  <cp:lastModifiedBy>Brandi Porter</cp:lastModifiedBy>
  <cp:revision>16</cp:revision>
  <dcterms:modified xsi:type="dcterms:W3CDTF">2017-04-27T13:37:10Z</dcterms:modified>
</cp:coreProperties>
</file>